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6"/>
  </p:notesMasterIdLst>
  <p:handoutMasterIdLst>
    <p:handoutMasterId r:id="rId47"/>
  </p:handoutMasterIdLst>
  <p:sldIdLst>
    <p:sldId id="258" r:id="rId2"/>
    <p:sldId id="259" r:id="rId3"/>
    <p:sldId id="303" r:id="rId4"/>
    <p:sldId id="260" r:id="rId5"/>
    <p:sldId id="297" r:id="rId6"/>
    <p:sldId id="261" r:id="rId7"/>
    <p:sldId id="263" r:id="rId8"/>
    <p:sldId id="266" r:id="rId9"/>
    <p:sldId id="265" r:id="rId10"/>
    <p:sldId id="304" r:id="rId11"/>
    <p:sldId id="298" r:id="rId12"/>
    <p:sldId id="267" r:id="rId13"/>
    <p:sldId id="295" r:id="rId14"/>
    <p:sldId id="296" r:id="rId15"/>
    <p:sldId id="268" r:id="rId16"/>
    <p:sldId id="299" r:id="rId17"/>
    <p:sldId id="270" r:id="rId18"/>
    <p:sldId id="271" r:id="rId19"/>
    <p:sldId id="301" r:id="rId20"/>
    <p:sldId id="300" r:id="rId21"/>
    <p:sldId id="272" r:id="rId22"/>
    <p:sldId id="30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F52"/>
    <a:srgbClr val="E3A856"/>
    <a:srgbClr val="00487B"/>
    <a:srgbClr val="0072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 showComments="0">
  <p:normalViewPr>
    <p:restoredLeft sz="15620"/>
    <p:restoredTop sz="97216" autoAdjust="0"/>
  </p:normalViewPr>
  <p:slideViewPr>
    <p:cSldViewPr snapToGrid="0">
      <p:cViewPr>
        <p:scale>
          <a:sx n="200" d="100"/>
          <a:sy n="200" d="100"/>
        </p:scale>
        <p:origin x="2064" y="31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notesMaster" Target="notesMasters/notesMaster1.xml"/><Relationship Id="rId47" Type="http://schemas.openxmlformats.org/officeDocument/2006/relationships/handoutMaster" Target="handoutMasters/handoutMaster1.xml"/><Relationship Id="rId48" Type="http://schemas.openxmlformats.org/officeDocument/2006/relationships/printerSettings" Target="printerSettings/printerSettings1.bin"/><Relationship Id="rId49" Type="http://schemas.openxmlformats.org/officeDocument/2006/relationships/presProps" Target="pres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viewProps" Target="viewProps.xml"/><Relationship Id="rId51" Type="http://schemas.openxmlformats.org/officeDocument/2006/relationships/theme" Target="theme/theme1.xml"/><Relationship Id="rId5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 smtClean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r>
              <a:rPr lang="en-US"/>
              <a:t>Gerald R. Ford School of Public Policy</a:t>
            </a:r>
          </a:p>
          <a:p>
            <a:pPr>
              <a:defRPr/>
            </a:pPr>
            <a:r>
              <a:rPr lang="en-US"/>
              <a:t>University of Michigan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4AA66347-1705-604F-BA79-6BEC32AA6CF3}" type="datetimeFigureOut">
              <a:rPr lang="en-US"/>
              <a:pPr/>
              <a:t>2/27/16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5E9AA51F-A2E3-9341-B2CB-1728D4E505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3158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 smtClean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r>
              <a:rPr lang="en-US"/>
              <a:t>Gerald R. Ford School of Public Policy</a:t>
            </a:r>
          </a:p>
          <a:p>
            <a:pPr>
              <a:defRPr/>
            </a:pPr>
            <a:r>
              <a:rPr lang="en-US"/>
              <a:t>University of Michigan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831D5D12-A136-8C42-B19C-727A26E1A954}" type="datetimeFigureOut">
              <a:rPr lang="en-US"/>
              <a:pPr/>
              <a:t>2/27/16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D0EC86D2-705E-4E4C-92F1-3F60E1FEA1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5239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1pPr>
    <a:lvl2pPr marL="4572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2pPr>
    <a:lvl3pPr marL="9144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3pPr>
    <a:lvl4pPr marL="13716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4pPr>
    <a:lvl5pPr marL="18288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219200"/>
            <a:ext cx="6705600" cy="1323439"/>
          </a:xfrm>
        </p:spPr>
        <p:txBody>
          <a:bodyPr>
            <a:spAutoFit/>
          </a:bodyPr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2600" y="2844224"/>
            <a:ext cx="6705600" cy="584776"/>
          </a:xfrm>
        </p:spPr>
        <p:txBody>
          <a:bodyPr/>
          <a:lstStyle>
            <a:lvl1pPr marL="0" indent="0" algn="l">
              <a:buNone/>
              <a:defRPr b="0" i="1">
                <a:solidFill>
                  <a:srgbClr val="002F52"/>
                </a:solidFill>
                <a:latin typeface="Palatino Linotype"/>
                <a:cs typeface="Palatino Linotype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2DB58BF-0238-3F4F-8BA7-21C649890D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7800" y="609600"/>
            <a:ext cx="5029200" cy="5516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BB5920-6679-BF41-B08A-9584B22101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934DB79-9026-674A-8CB3-9EAE7ABF02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9" y="4406900"/>
            <a:ext cx="6970714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3999" y="3886200"/>
            <a:ext cx="6970713" cy="400110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02F5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E6B502E-8220-0E45-A607-89882E7191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800" y="2743200"/>
            <a:ext cx="3505200" cy="338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2743200"/>
            <a:ext cx="3505200" cy="338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EF12FFB-A18C-3840-85CB-E62EB7E864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800" y="1535113"/>
            <a:ext cx="3049588" cy="830997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800" y="2447465"/>
            <a:ext cx="3049588" cy="36786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830997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7465"/>
            <a:ext cx="4041775" cy="36786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F929865-FE12-2F45-8BED-9DCF4942AF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9FA015E-868B-B341-95D9-0FA327E2FC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7A830AA-CAC2-8443-BECC-E3B2EC33C6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54049"/>
            <a:ext cx="20177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54049"/>
            <a:ext cx="5111750" cy="2776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7800" y="1816100"/>
            <a:ext cx="2017713" cy="45085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436AB29-9E45-A142-B4B0-C024F442E5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F8BC640-4201-D944-B7D0-20CEF8837E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emf"/><Relationship Id="rId14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 descr="wordmark.eps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6761163" y="146050"/>
            <a:ext cx="1925637" cy="23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447800" y="1320800"/>
            <a:ext cx="7239000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47800" y="2592388"/>
            <a:ext cx="72390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Rectangle 16"/>
          <p:cNvSpPr/>
          <p:nvPr/>
        </p:nvSpPr>
        <p:spPr>
          <a:xfrm rot="16200000">
            <a:off x="-2255520" y="3383280"/>
            <a:ext cx="6858001" cy="91438"/>
          </a:xfrm>
          <a:prstGeom prst="rect">
            <a:avLst/>
          </a:prstGeom>
          <a:solidFill>
            <a:srgbClr val="002F52"/>
          </a:solidFill>
          <a:ln>
            <a:noFill/>
          </a:ln>
          <a:effectLst>
            <a:innerShdw blurRad="63500" dist="50800" dir="13500000">
              <a:srgbClr val="E3A856">
                <a:alpha val="50000"/>
              </a:srgb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Rectangle 17"/>
          <p:cNvSpPr/>
          <p:nvPr/>
        </p:nvSpPr>
        <p:spPr>
          <a:xfrm rot="16200000">
            <a:off x="-2324100" y="3406775"/>
            <a:ext cx="6858000" cy="44450"/>
          </a:xfrm>
          <a:prstGeom prst="rect">
            <a:avLst/>
          </a:prstGeom>
          <a:solidFill>
            <a:srgbClr val="E3A85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3" name="TextBox 19"/>
          <p:cNvSpPr txBox="1">
            <a:spLocks noChangeArrowheads="1"/>
          </p:cNvSpPr>
          <p:nvPr/>
        </p:nvSpPr>
        <p:spPr bwMode="auto">
          <a:xfrm>
            <a:off x="6400800" y="6400800"/>
            <a:ext cx="2286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1200">
                <a:solidFill>
                  <a:srgbClr val="002F52"/>
                </a:solidFill>
                <a:latin typeface="Palatino Linotype" pitchFamily="16" charset="0"/>
                <a:ea typeface="Palatino Linotype" pitchFamily="16" charset="0"/>
                <a:cs typeface="Palatino Linotype" pitchFamily="16" charset="0"/>
              </a:rPr>
              <a:t>www.fordschool.umich.edu</a:t>
            </a: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230938"/>
            <a:ext cx="838200" cy="3079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2F52"/>
                </a:solidFill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F8B8C109-74AB-CD4E-9842-A6AE79242E6A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5" name="Picture 3" descr="ford-school_blue-vertical.eps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52400" y="381000"/>
            <a:ext cx="7366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hdr="0" ftr="0" dt="0"/>
  <p:txStyles>
    <p:titleStyle>
      <a:lvl1pPr algn="l" defTabSz="457200" rtl="0" fontAlgn="base">
        <a:spcBef>
          <a:spcPct val="0"/>
        </a:spcBef>
        <a:spcAft>
          <a:spcPct val="0"/>
        </a:spcAft>
        <a:defRPr sz="4000" b="1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1pPr>
      <a:lvl2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2pPr>
      <a:lvl3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3pPr>
      <a:lvl4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4pPr>
      <a:lvl5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3359" y="589522"/>
            <a:ext cx="6705600" cy="1938992"/>
          </a:xfrm>
        </p:spPr>
        <p:txBody>
          <a:bodyPr/>
          <a:lstStyle/>
          <a:p>
            <a:pPr algn="ctr"/>
            <a:r>
              <a:rPr lang="en-US" dirty="0" smtClean="0"/>
              <a:t>Pluses and Perils of </a:t>
            </a:r>
            <a:r>
              <a:rPr lang="en-US" dirty="0" smtClean="0"/>
              <a:t>Globalization for Large </a:t>
            </a:r>
            <a:br>
              <a:rPr lang="en-US" dirty="0" smtClean="0"/>
            </a:br>
            <a:r>
              <a:rPr lang="en-US" dirty="0" smtClean="0"/>
              <a:t>and Small Countries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4092" y="2667701"/>
            <a:ext cx="6705600" cy="1175706"/>
          </a:xfrm>
        </p:spPr>
        <p:txBody>
          <a:bodyPr/>
          <a:lstStyle/>
          <a:p>
            <a:pPr algn="ctr"/>
            <a:r>
              <a:rPr lang="en-US" dirty="0" smtClean="0"/>
              <a:t>Alan V. Deardorff</a:t>
            </a:r>
          </a:p>
          <a:p>
            <a:pPr algn="ctr"/>
            <a:r>
              <a:rPr lang="en-US" dirty="0" smtClean="0"/>
              <a:t>University of Michigan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 bwMode="auto">
          <a:xfrm>
            <a:off x="1790319" y="3932409"/>
            <a:ext cx="6705600" cy="1348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b="0" i="1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1pPr>
            <a:lvl2pPr marL="4572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2pPr>
            <a:lvl3pPr marL="9144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3pPr>
            <a:lvl4pPr marL="13716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4pPr>
            <a:lvl5pPr marL="18288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i="0" dirty="0" smtClean="0"/>
              <a:t>Lecture 1</a:t>
            </a:r>
          </a:p>
          <a:p>
            <a:pPr algn="ctr"/>
            <a:r>
              <a:rPr lang="en-US" sz="2400" i="0" dirty="0" err="1" smtClean="0"/>
              <a:t>Nankai</a:t>
            </a:r>
            <a:r>
              <a:rPr lang="en-US" sz="2400" i="0" dirty="0" smtClean="0"/>
              <a:t> University</a:t>
            </a:r>
          </a:p>
          <a:p>
            <a:pPr algn="ctr"/>
            <a:r>
              <a:rPr lang="en-US" sz="2400" i="0" dirty="0" smtClean="0"/>
              <a:t>February 29, 2016</a:t>
            </a:r>
            <a:endParaRPr lang="en-US" sz="2400" i="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981200" y="2286000"/>
            <a:ext cx="0" cy="2819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1981200" y="5105400"/>
            <a:ext cx="2819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1981200" y="3276600"/>
            <a:ext cx="1219200" cy="1828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Freeform 15"/>
          <p:cNvSpPr/>
          <p:nvPr/>
        </p:nvSpPr>
        <p:spPr>
          <a:xfrm>
            <a:off x="2404533" y="3606800"/>
            <a:ext cx="804334" cy="965200"/>
          </a:xfrm>
          <a:custGeom>
            <a:avLst/>
            <a:gdLst>
              <a:gd name="connsiteX0" fmla="*/ 0 w 804334"/>
              <a:gd name="connsiteY0" fmla="*/ 0 h 965200"/>
              <a:gd name="connsiteX1" fmla="*/ 254000 w 804334"/>
              <a:gd name="connsiteY1" fmla="*/ 643467 h 965200"/>
              <a:gd name="connsiteX2" fmla="*/ 804334 w 804334"/>
              <a:gd name="connsiteY2" fmla="*/ 965200 h 965200"/>
              <a:gd name="connsiteX3" fmla="*/ 804334 w 804334"/>
              <a:gd name="connsiteY3" fmla="*/ 96520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4334" h="965200">
                <a:moveTo>
                  <a:pt x="0" y="0"/>
                </a:moveTo>
                <a:cubicBezTo>
                  <a:pt x="59972" y="241300"/>
                  <a:pt x="119944" y="482600"/>
                  <a:pt x="254000" y="643467"/>
                </a:cubicBezTo>
                <a:cubicBezTo>
                  <a:pt x="388056" y="804334"/>
                  <a:pt x="804334" y="965200"/>
                  <a:pt x="804334" y="965200"/>
                </a:cubicBezTo>
                <a:lnTo>
                  <a:pt x="804334" y="965200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 flipH="1" flipV="1">
            <a:off x="1981200" y="3276600"/>
            <a:ext cx="1676400" cy="182880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Freeform 19"/>
          <p:cNvSpPr/>
          <p:nvPr/>
        </p:nvSpPr>
        <p:spPr>
          <a:xfrm>
            <a:off x="2520950" y="3489325"/>
            <a:ext cx="804334" cy="965200"/>
          </a:xfrm>
          <a:custGeom>
            <a:avLst/>
            <a:gdLst>
              <a:gd name="connsiteX0" fmla="*/ 0 w 804334"/>
              <a:gd name="connsiteY0" fmla="*/ 0 h 965200"/>
              <a:gd name="connsiteX1" fmla="*/ 254000 w 804334"/>
              <a:gd name="connsiteY1" fmla="*/ 643467 h 965200"/>
              <a:gd name="connsiteX2" fmla="*/ 804334 w 804334"/>
              <a:gd name="connsiteY2" fmla="*/ 965200 h 965200"/>
              <a:gd name="connsiteX3" fmla="*/ 804334 w 804334"/>
              <a:gd name="connsiteY3" fmla="*/ 96520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4334" h="965200">
                <a:moveTo>
                  <a:pt x="0" y="0"/>
                </a:moveTo>
                <a:cubicBezTo>
                  <a:pt x="59972" y="241300"/>
                  <a:pt x="119944" y="482600"/>
                  <a:pt x="254000" y="643467"/>
                </a:cubicBezTo>
                <a:cubicBezTo>
                  <a:pt x="388056" y="804334"/>
                  <a:pt x="804334" y="965200"/>
                  <a:pt x="804334" y="965200"/>
                </a:cubicBezTo>
                <a:lnTo>
                  <a:pt x="804334" y="965200"/>
                </a:ln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>
            <a:off x="5257800" y="2286000"/>
            <a:ext cx="0" cy="2819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5257800" y="5105400"/>
            <a:ext cx="2819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5257800" y="3733800"/>
            <a:ext cx="1676400" cy="1371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Freeform 23"/>
          <p:cNvSpPr/>
          <p:nvPr/>
        </p:nvSpPr>
        <p:spPr>
          <a:xfrm>
            <a:off x="5681133" y="3606800"/>
            <a:ext cx="804334" cy="965200"/>
          </a:xfrm>
          <a:custGeom>
            <a:avLst/>
            <a:gdLst>
              <a:gd name="connsiteX0" fmla="*/ 0 w 804334"/>
              <a:gd name="connsiteY0" fmla="*/ 0 h 965200"/>
              <a:gd name="connsiteX1" fmla="*/ 254000 w 804334"/>
              <a:gd name="connsiteY1" fmla="*/ 643467 h 965200"/>
              <a:gd name="connsiteX2" fmla="*/ 804334 w 804334"/>
              <a:gd name="connsiteY2" fmla="*/ 965200 h 965200"/>
              <a:gd name="connsiteX3" fmla="*/ 804334 w 804334"/>
              <a:gd name="connsiteY3" fmla="*/ 96520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4334" h="965200">
                <a:moveTo>
                  <a:pt x="0" y="0"/>
                </a:moveTo>
                <a:cubicBezTo>
                  <a:pt x="59972" y="241300"/>
                  <a:pt x="119944" y="482600"/>
                  <a:pt x="254000" y="643467"/>
                </a:cubicBezTo>
                <a:cubicBezTo>
                  <a:pt x="388056" y="804334"/>
                  <a:pt x="804334" y="965200"/>
                  <a:pt x="804334" y="965200"/>
                </a:cubicBezTo>
                <a:lnTo>
                  <a:pt x="804334" y="965200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 flipH="1" flipV="1">
            <a:off x="5257800" y="3276600"/>
            <a:ext cx="1676400" cy="182880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Freeform 25"/>
          <p:cNvSpPr/>
          <p:nvPr/>
        </p:nvSpPr>
        <p:spPr>
          <a:xfrm>
            <a:off x="5803900" y="3498850"/>
            <a:ext cx="804334" cy="965200"/>
          </a:xfrm>
          <a:custGeom>
            <a:avLst/>
            <a:gdLst>
              <a:gd name="connsiteX0" fmla="*/ 0 w 804334"/>
              <a:gd name="connsiteY0" fmla="*/ 0 h 965200"/>
              <a:gd name="connsiteX1" fmla="*/ 254000 w 804334"/>
              <a:gd name="connsiteY1" fmla="*/ 643467 h 965200"/>
              <a:gd name="connsiteX2" fmla="*/ 804334 w 804334"/>
              <a:gd name="connsiteY2" fmla="*/ 965200 h 965200"/>
              <a:gd name="connsiteX3" fmla="*/ 804334 w 804334"/>
              <a:gd name="connsiteY3" fmla="*/ 96520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4334" h="965200">
                <a:moveTo>
                  <a:pt x="0" y="0"/>
                </a:moveTo>
                <a:cubicBezTo>
                  <a:pt x="59972" y="241300"/>
                  <a:pt x="119944" y="482600"/>
                  <a:pt x="254000" y="643467"/>
                </a:cubicBezTo>
                <a:cubicBezTo>
                  <a:pt x="388056" y="804334"/>
                  <a:pt x="804334" y="965200"/>
                  <a:pt x="804334" y="965200"/>
                </a:cubicBezTo>
                <a:lnTo>
                  <a:pt x="804334" y="965200"/>
                </a:ln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4572000" y="5105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1676400" y="2133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953000" y="2133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848600" y="5105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37" name="Title 1"/>
          <p:cNvSpPr>
            <a:spLocks noGrp="1"/>
          </p:cNvSpPr>
          <p:nvPr>
            <p:ph type="title"/>
          </p:nvPr>
        </p:nvSpPr>
        <p:spPr>
          <a:xfrm>
            <a:off x="1447800" y="685800"/>
            <a:ext cx="7239000" cy="1127125"/>
          </a:xfrm>
        </p:spPr>
        <p:txBody>
          <a:bodyPr/>
          <a:lstStyle/>
          <a:p>
            <a:r>
              <a:rPr lang="en-US" dirty="0" smtClean="0"/>
              <a:t>Similar Size, Free Trade</a:t>
            </a:r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2590800" y="4191000"/>
            <a:ext cx="76200" cy="76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5943600" y="4267200"/>
            <a:ext cx="76200" cy="76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743200" y="4114800"/>
            <a:ext cx="76200" cy="76200"/>
          </a:xfrm>
          <a:prstGeom prst="ellipse">
            <a:avLst/>
          </a:prstGeom>
          <a:solidFill>
            <a:srgbClr val="007212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1943100" y="3248025"/>
            <a:ext cx="76200" cy="76200"/>
          </a:xfrm>
          <a:prstGeom prst="ellipse">
            <a:avLst/>
          </a:prstGeom>
          <a:solidFill>
            <a:srgbClr val="007212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6051550" y="4143375"/>
            <a:ext cx="76200" cy="76200"/>
          </a:xfrm>
          <a:prstGeom prst="ellipse">
            <a:avLst/>
          </a:prstGeom>
          <a:solidFill>
            <a:srgbClr val="007212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6886575" y="5067300"/>
            <a:ext cx="76200" cy="76200"/>
          </a:xfrm>
          <a:prstGeom prst="ellipse">
            <a:avLst/>
          </a:prstGeom>
          <a:solidFill>
            <a:srgbClr val="007212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3124200" y="25908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Gain from Trade</a:t>
            </a:r>
            <a:endParaRPr lang="en-US" dirty="0"/>
          </a:p>
        </p:txBody>
      </p:sp>
      <p:sp>
        <p:nvSpPr>
          <p:cNvPr id="4" name="Freeform 3"/>
          <p:cNvSpPr/>
          <p:nvPr/>
        </p:nvSpPr>
        <p:spPr>
          <a:xfrm>
            <a:off x="2501223" y="2848079"/>
            <a:ext cx="615722" cy="538825"/>
          </a:xfrm>
          <a:custGeom>
            <a:avLst/>
            <a:gdLst>
              <a:gd name="connsiteX0" fmla="*/ 615722 w 615722"/>
              <a:gd name="connsiteY0" fmla="*/ 0 h 538825"/>
              <a:gd name="connsiteX1" fmla="*/ 365597 w 615722"/>
              <a:gd name="connsiteY1" fmla="*/ 423363 h 538825"/>
              <a:gd name="connsiteX2" fmla="*/ 57750 w 615722"/>
              <a:gd name="connsiteY2" fmla="*/ 57731 h 538825"/>
              <a:gd name="connsiteX3" fmla="*/ 29 w 615722"/>
              <a:gd name="connsiteY3" fmla="*/ 538825 h 538825"/>
              <a:gd name="connsiteX4" fmla="*/ 29 w 615722"/>
              <a:gd name="connsiteY4" fmla="*/ 538825 h 53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5722" h="538825">
                <a:moveTo>
                  <a:pt x="615722" y="0"/>
                </a:moveTo>
                <a:cubicBezTo>
                  <a:pt x="537157" y="206870"/>
                  <a:pt x="458592" y="413741"/>
                  <a:pt x="365597" y="423363"/>
                </a:cubicBezTo>
                <a:cubicBezTo>
                  <a:pt x="272602" y="432985"/>
                  <a:pt x="118678" y="38487"/>
                  <a:pt x="57750" y="57731"/>
                </a:cubicBezTo>
                <a:cubicBezTo>
                  <a:pt x="-3178" y="76975"/>
                  <a:pt x="29" y="538825"/>
                  <a:pt x="29" y="538825"/>
                </a:cubicBezTo>
                <a:lnTo>
                  <a:pt x="29" y="538825"/>
                </a:lnTo>
              </a:path>
            </a:pathLst>
          </a:cu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38"/>
          <p:cNvSpPr/>
          <p:nvPr/>
        </p:nvSpPr>
        <p:spPr>
          <a:xfrm flipH="1">
            <a:off x="4800599" y="2895601"/>
            <a:ext cx="990600" cy="533400"/>
          </a:xfrm>
          <a:custGeom>
            <a:avLst/>
            <a:gdLst>
              <a:gd name="connsiteX0" fmla="*/ 615722 w 615722"/>
              <a:gd name="connsiteY0" fmla="*/ 0 h 538825"/>
              <a:gd name="connsiteX1" fmla="*/ 365597 w 615722"/>
              <a:gd name="connsiteY1" fmla="*/ 423363 h 538825"/>
              <a:gd name="connsiteX2" fmla="*/ 57750 w 615722"/>
              <a:gd name="connsiteY2" fmla="*/ 57731 h 538825"/>
              <a:gd name="connsiteX3" fmla="*/ 29 w 615722"/>
              <a:gd name="connsiteY3" fmla="*/ 538825 h 538825"/>
              <a:gd name="connsiteX4" fmla="*/ 29 w 615722"/>
              <a:gd name="connsiteY4" fmla="*/ 538825 h 53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5722" h="538825">
                <a:moveTo>
                  <a:pt x="615722" y="0"/>
                </a:moveTo>
                <a:cubicBezTo>
                  <a:pt x="537157" y="206870"/>
                  <a:pt x="458592" y="413741"/>
                  <a:pt x="365597" y="423363"/>
                </a:cubicBezTo>
                <a:cubicBezTo>
                  <a:pt x="272602" y="432985"/>
                  <a:pt x="118678" y="38487"/>
                  <a:pt x="57750" y="57731"/>
                </a:cubicBezTo>
                <a:cubicBezTo>
                  <a:pt x="-3178" y="76975"/>
                  <a:pt x="29" y="538825"/>
                  <a:pt x="29" y="538825"/>
                </a:cubicBezTo>
                <a:lnTo>
                  <a:pt x="29" y="538825"/>
                </a:lnTo>
              </a:path>
            </a:pathLst>
          </a:cu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10</a:t>
            </a:fld>
            <a:endParaRPr lang="en-US"/>
          </a:p>
        </p:txBody>
      </p:sp>
      <p:cxnSp>
        <p:nvCxnSpPr>
          <p:cNvPr id="9" name="Curved Connector 8"/>
          <p:cNvCxnSpPr>
            <a:stCxn id="19" idx="0"/>
            <a:endCxn id="30" idx="4"/>
          </p:cNvCxnSpPr>
          <p:nvPr/>
        </p:nvCxnSpPr>
        <p:spPr>
          <a:xfrm rot="16200000" flipV="1">
            <a:off x="1871663" y="3433763"/>
            <a:ext cx="866775" cy="647700"/>
          </a:xfrm>
          <a:prstGeom prst="curvedConnector3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urved Connector 39"/>
          <p:cNvCxnSpPr>
            <a:stCxn id="27" idx="4"/>
            <a:endCxn id="32" idx="2"/>
          </p:cNvCxnSpPr>
          <p:nvPr/>
        </p:nvCxnSpPr>
        <p:spPr>
          <a:xfrm rot="16200000" flipH="1">
            <a:off x="6053137" y="4271962"/>
            <a:ext cx="762000" cy="904875"/>
          </a:xfrm>
          <a:prstGeom prst="curvedConnector2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149600" y="3016250"/>
            <a:ext cx="1752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But note also the Adjustment Cost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9809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1426251" y="737733"/>
            <a:ext cx="7239000" cy="573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1pPr>
            <a:lvl2pPr marL="742950" indent="-28575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2pPr>
            <a:lvl3pPr marL="11430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3pPr>
            <a:lvl4pPr marL="16002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4pPr>
            <a:lvl5pPr marL="20574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But if countries are very different in size</a:t>
            </a:r>
          </a:p>
          <a:p>
            <a:pPr lvl="1"/>
            <a:r>
              <a:rPr lang="en-US" dirty="0" smtClean="0"/>
              <a:t>The small country cannot produce what the large country needs of any good.</a:t>
            </a:r>
          </a:p>
          <a:p>
            <a:pPr lvl="1"/>
            <a:r>
              <a:rPr lang="en-US" dirty="0" smtClean="0"/>
              <a:t>Therefore the large country must produce both goods, while small country specializes</a:t>
            </a:r>
          </a:p>
          <a:p>
            <a:pPr lvl="1"/>
            <a:r>
              <a:rPr lang="en-US" dirty="0" smtClean="0"/>
              <a:t>Small country gains from cheaper imports</a:t>
            </a:r>
          </a:p>
          <a:p>
            <a:pPr lvl="1"/>
            <a:r>
              <a:rPr lang="en-US" dirty="0" smtClean="0"/>
              <a:t>Large country does </a:t>
            </a:r>
            <a:r>
              <a:rPr lang="en-US" u="sng" dirty="0" smtClean="0"/>
              <a:t>not</a:t>
            </a:r>
            <a:r>
              <a:rPr lang="en-US" dirty="0" smtClean="0"/>
              <a:t> gain from trade, as it’s prices continue to equal its own costs.</a:t>
            </a:r>
          </a:p>
        </p:txBody>
      </p:sp>
    </p:spTree>
    <p:extLst>
      <p:ext uri="{BB962C8B-B14F-4D97-AF65-F5344CB8AC3E}">
        <p14:creationId xmlns:p14="http://schemas.microsoft.com/office/powerpoint/2010/main" val="30970316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981200" y="1600200"/>
            <a:ext cx="0" cy="3505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1981200" y="5105400"/>
            <a:ext cx="3657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1981200" y="1828800"/>
            <a:ext cx="2057400" cy="3276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148991" y="2286000"/>
            <a:ext cx="0" cy="2819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6148991" y="5105400"/>
            <a:ext cx="2819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6172200" y="4343400"/>
            <a:ext cx="914400" cy="762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Freeform 23"/>
          <p:cNvSpPr/>
          <p:nvPr/>
        </p:nvSpPr>
        <p:spPr>
          <a:xfrm>
            <a:off x="6356350" y="4038600"/>
            <a:ext cx="804334" cy="965200"/>
          </a:xfrm>
          <a:custGeom>
            <a:avLst/>
            <a:gdLst>
              <a:gd name="connsiteX0" fmla="*/ 0 w 804334"/>
              <a:gd name="connsiteY0" fmla="*/ 0 h 965200"/>
              <a:gd name="connsiteX1" fmla="*/ 254000 w 804334"/>
              <a:gd name="connsiteY1" fmla="*/ 643467 h 965200"/>
              <a:gd name="connsiteX2" fmla="*/ 804334 w 804334"/>
              <a:gd name="connsiteY2" fmla="*/ 965200 h 965200"/>
              <a:gd name="connsiteX3" fmla="*/ 804334 w 804334"/>
              <a:gd name="connsiteY3" fmla="*/ 96520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4334" h="965200">
                <a:moveTo>
                  <a:pt x="0" y="0"/>
                </a:moveTo>
                <a:cubicBezTo>
                  <a:pt x="59972" y="241300"/>
                  <a:pt x="119944" y="482600"/>
                  <a:pt x="254000" y="643467"/>
                </a:cubicBezTo>
                <a:cubicBezTo>
                  <a:pt x="388056" y="804334"/>
                  <a:pt x="804334" y="965200"/>
                  <a:pt x="804334" y="965200"/>
                </a:cubicBezTo>
                <a:lnTo>
                  <a:pt x="804334" y="965200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4572000" y="5105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1676400" y="1524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844191" y="2133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739791" y="5105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37" name="Title 1"/>
          <p:cNvSpPr>
            <a:spLocks noGrp="1"/>
          </p:cNvSpPr>
          <p:nvPr>
            <p:ph type="title"/>
          </p:nvPr>
        </p:nvSpPr>
        <p:spPr>
          <a:xfrm>
            <a:off x="1447800" y="685800"/>
            <a:ext cx="7239000" cy="1127125"/>
          </a:xfrm>
        </p:spPr>
        <p:txBody>
          <a:bodyPr/>
          <a:lstStyle/>
          <a:p>
            <a:r>
              <a:rPr lang="en-US" dirty="0" smtClean="0"/>
              <a:t>Different Sizes, Free Trade</a:t>
            </a:r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6645275" y="4727575"/>
            <a:ext cx="76200" cy="76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3243866" y="3863975"/>
            <a:ext cx="76200" cy="762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3060700" y="3295650"/>
            <a:ext cx="804334" cy="965200"/>
          </a:xfrm>
          <a:custGeom>
            <a:avLst/>
            <a:gdLst>
              <a:gd name="connsiteX0" fmla="*/ 0 w 804334"/>
              <a:gd name="connsiteY0" fmla="*/ 0 h 965200"/>
              <a:gd name="connsiteX1" fmla="*/ 254000 w 804334"/>
              <a:gd name="connsiteY1" fmla="*/ 643467 h 965200"/>
              <a:gd name="connsiteX2" fmla="*/ 804334 w 804334"/>
              <a:gd name="connsiteY2" fmla="*/ 965200 h 965200"/>
              <a:gd name="connsiteX3" fmla="*/ 804334 w 804334"/>
              <a:gd name="connsiteY3" fmla="*/ 96520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4334" h="965200">
                <a:moveTo>
                  <a:pt x="0" y="0"/>
                </a:moveTo>
                <a:cubicBezTo>
                  <a:pt x="59972" y="241300"/>
                  <a:pt x="119944" y="482600"/>
                  <a:pt x="254000" y="643467"/>
                </a:cubicBezTo>
                <a:cubicBezTo>
                  <a:pt x="388056" y="804334"/>
                  <a:pt x="804334" y="965200"/>
                  <a:pt x="804334" y="965200"/>
                </a:cubicBezTo>
                <a:lnTo>
                  <a:pt x="804334" y="965200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664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981200" y="1600200"/>
            <a:ext cx="0" cy="3505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1981200" y="5105400"/>
            <a:ext cx="3657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1981200" y="1828800"/>
            <a:ext cx="2057400" cy="3276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Freeform 15"/>
          <p:cNvSpPr/>
          <p:nvPr/>
        </p:nvSpPr>
        <p:spPr>
          <a:xfrm>
            <a:off x="3060700" y="3295650"/>
            <a:ext cx="804334" cy="965200"/>
          </a:xfrm>
          <a:custGeom>
            <a:avLst/>
            <a:gdLst>
              <a:gd name="connsiteX0" fmla="*/ 0 w 804334"/>
              <a:gd name="connsiteY0" fmla="*/ 0 h 965200"/>
              <a:gd name="connsiteX1" fmla="*/ 254000 w 804334"/>
              <a:gd name="connsiteY1" fmla="*/ 643467 h 965200"/>
              <a:gd name="connsiteX2" fmla="*/ 804334 w 804334"/>
              <a:gd name="connsiteY2" fmla="*/ 965200 h 965200"/>
              <a:gd name="connsiteX3" fmla="*/ 804334 w 804334"/>
              <a:gd name="connsiteY3" fmla="*/ 96520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4334" h="965200">
                <a:moveTo>
                  <a:pt x="0" y="0"/>
                </a:moveTo>
                <a:cubicBezTo>
                  <a:pt x="59972" y="241300"/>
                  <a:pt x="119944" y="482600"/>
                  <a:pt x="254000" y="643467"/>
                </a:cubicBezTo>
                <a:cubicBezTo>
                  <a:pt x="388056" y="804334"/>
                  <a:pt x="804334" y="965200"/>
                  <a:pt x="804334" y="965200"/>
                </a:cubicBezTo>
                <a:lnTo>
                  <a:pt x="804334" y="965200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>
            <a:off x="6148991" y="2286000"/>
            <a:ext cx="0" cy="2819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6148991" y="5105400"/>
            <a:ext cx="2819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6172200" y="4343400"/>
            <a:ext cx="914400" cy="762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Freeform 23"/>
          <p:cNvSpPr/>
          <p:nvPr/>
        </p:nvSpPr>
        <p:spPr>
          <a:xfrm>
            <a:off x="6356350" y="4038600"/>
            <a:ext cx="804334" cy="965200"/>
          </a:xfrm>
          <a:custGeom>
            <a:avLst/>
            <a:gdLst>
              <a:gd name="connsiteX0" fmla="*/ 0 w 804334"/>
              <a:gd name="connsiteY0" fmla="*/ 0 h 965200"/>
              <a:gd name="connsiteX1" fmla="*/ 254000 w 804334"/>
              <a:gd name="connsiteY1" fmla="*/ 643467 h 965200"/>
              <a:gd name="connsiteX2" fmla="*/ 804334 w 804334"/>
              <a:gd name="connsiteY2" fmla="*/ 965200 h 965200"/>
              <a:gd name="connsiteX3" fmla="*/ 804334 w 804334"/>
              <a:gd name="connsiteY3" fmla="*/ 96520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4334" h="965200">
                <a:moveTo>
                  <a:pt x="0" y="0"/>
                </a:moveTo>
                <a:cubicBezTo>
                  <a:pt x="59972" y="241300"/>
                  <a:pt x="119944" y="482600"/>
                  <a:pt x="254000" y="643467"/>
                </a:cubicBezTo>
                <a:cubicBezTo>
                  <a:pt x="388056" y="804334"/>
                  <a:pt x="804334" y="965200"/>
                  <a:pt x="804334" y="965200"/>
                </a:cubicBezTo>
                <a:lnTo>
                  <a:pt x="804334" y="965200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6466491" y="3854450"/>
            <a:ext cx="804334" cy="965200"/>
          </a:xfrm>
          <a:custGeom>
            <a:avLst/>
            <a:gdLst>
              <a:gd name="connsiteX0" fmla="*/ 0 w 804334"/>
              <a:gd name="connsiteY0" fmla="*/ 0 h 965200"/>
              <a:gd name="connsiteX1" fmla="*/ 254000 w 804334"/>
              <a:gd name="connsiteY1" fmla="*/ 643467 h 965200"/>
              <a:gd name="connsiteX2" fmla="*/ 804334 w 804334"/>
              <a:gd name="connsiteY2" fmla="*/ 965200 h 965200"/>
              <a:gd name="connsiteX3" fmla="*/ 804334 w 804334"/>
              <a:gd name="connsiteY3" fmla="*/ 96520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4334" h="965200">
                <a:moveTo>
                  <a:pt x="0" y="0"/>
                </a:moveTo>
                <a:cubicBezTo>
                  <a:pt x="59972" y="241300"/>
                  <a:pt x="119944" y="482600"/>
                  <a:pt x="254000" y="643467"/>
                </a:cubicBezTo>
                <a:cubicBezTo>
                  <a:pt x="388056" y="804334"/>
                  <a:pt x="804334" y="965200"/>
                  <a:pt x="804334" y="965200"/>
                </a:cubicBezTo>
                <a:lnTo>
                  <a:pt x="804334" y="965200"/>
                </a:ln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4572000" y="5105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1676400" y="1524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844191" y="2133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739791" y="5105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37" name="Title 1"/>
          <p:cNvSpPr>
            <a:spLocks noGrp="1"/>
          </p:cNvSpPr>
          <p:nvPr>
            <p:ph type="title"/>
          </p:nvPr>
        </p:nvSpPr>
        <p:spPr>
          <a:xfrm>
            <a:off x="1447800" y="685800"/>
            <a:ext cx="7239000" cy="1127125"/>
          </a:xfrm>
        </p:spPr>
        <p:txBody>
          <a:bodyPr/>
          <a:lstStyle/>
          <a:p>
            <a:r>
              <a:rPr lang="en-US" dirty="0" smtClean="0"/>
              <a:t>Different Sizes, Free Trade</a:t>
            </a:r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2800350" y="3162300"/>
            <a:ext cx="76200" cy="76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6645275" y="4727575"/>
            <a:ext cx="76200" cy="76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6625241" y="4391025"/>
            <a:ext cx="76200" cy="76200"/>
          </a:xfrm>
          <a:prstGeom prst="ellipse">
            <a:avLst/>
          </a:prstGeom>
          <a:solidFill>
            <a:srgbClr val="007212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/>
          <p:cNvCxnSpPr/>
          <p:nvPr/>
        </p:nvCxnSpPr>
        <p:spPr>
          <a:xfrm flipH="1" flipV="1">
            <a:off x="6153150" y="3613150"/>
            <a:ext cx="924984" cy="1492252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7037991" y="5067300"/>
            <a:ext cx="76200" cy="76200"/>
          </a:xfrm>
          <a:prstGeom prst="ellipse">
            <a:avLst/>
          </a:prstGeom>
          <a:solidFill>
            <a:srgbClr val="007212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3243866" y="3863975"/>
            <a:ext cx="76200" cy="76200"/>
          </a:xfrm>
          <a:prstGeom prst="ellipse">
            <a:avLst/>
          </a:prstGeom>
          <a:solidFill>
            <a:srgbClr val="007212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2796191" y="3162300"/>
            <a:ext cx="76200" cy="76200"/>
          </a:xfrm>
          <a:prstGeom prst="ellipse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4713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981200" y="1600200"/>
            <a:ext cx="0" cy="3505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1981200" y="5105400"/>
            <a:ext cx="3657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1981200" y="1828800"/>
            <a:ext cx="2057400" cy="3276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Freeform 15"/>
          <p:cNvSpPr/>
          <p:nvPr/>
        </p:nvSpPr>
        <p:spPr>
          <a:xfrm>
            <a:off x="3060700" y="3280834"/>
            <a:ext cx="804334" cy="965200"/>
          </a:xfrm>
          <a:custGeom>
            <a:avLst/>
            <a:gdLst>
              <a:gd name="connsiteX0" fmla="*/ 0 w 804334"/>
              <a:gd name="connsiteY0" fmla="*/ 0 h 965200"/>
              <a:gd name="connsiteX1" fmla="*/ 254000 w 804334"/>
              <a:gd name="connsiteY1" fmla="*/ 643467 h 965200"/>
              <a:gd name="connsiteX2" fmla="*/ 804334 w 804334"/>
              <a:gd name="connsiteY2" fmla="*/ 965200 h 965200"/>
              <a:gd name="connsiteX3" fmla="*/ 804334 w 804334"/>
              <a:gd name="connsiteY3" fmla="*/ 96520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4334" h="965200">
                <a:moveTo>
                  <a:pt x="0" y="0"/>
                </a:moveTo>
                <a:cubicBezTo>
                  <a:pt x="59972" y="241300"/>
                  <a:pt x="119944" y="482600"/>
                  <a:pt x="254000" y="643467"/>
                </a:cubicBezTo>
                <a:cubicBezTo>
                  <a:pt x="388056" y="804334"/>
                  <a:pt x="804334" y="965200"/>
                  <a:pt x="804334" y="965200"/>
                </a:cubicBezTo>
                <a:lnTo>
                  <a:pt x="804334" y="965200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>
            <a:off x="6148991" y="2286000"/>
            <a:ext cx="0" cy="2819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6148991" y="5105400"/>
            <a:ext cx="2819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6172200" y="4343400"/>
            <a:ext cx="914400" cy="762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Freeform 23"/>
          <p:cNvSpPr/>
          <p:nvPr/>
        </p:nvSpPr>
        <p:spPr>
          <a:xfrm>
            <a:off x="6356350" y="4038600"/>
            <a:ext cx="804334" cy="965200"/>
          </a:xfrm>
          <a:custGeom>
            <a:avLst/>
            <a:gdLst>
              <a:gd name="connsiteX0" fmla="*/ 0 w 804334"/>
              <a:gd name="connsiteY0" fmla="*/ 0 h 965200"/>
              <a:gd name="connsiteX1" fmla="*/ 254000 w 804334"/>
              <a:gd name="connsiteY1" fmla="*/ 643467 h 965200"/>
              <a:gd name="connsiteX2" fmla="*/ 804334 w 804334"/>
              <a:gd name="connsiteY2" fmla="*/ 965200 h 965200"/>
              <a:gd name="connsiteX3" fmla="*/ 804334 w 804334"/>
              <a:gd name="connsiteY3" fmla="*/ 96520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4334" h="965200">
                <a:moveTo>
                  <a:pt x="0" y="0"/>
                </a:moveTo>
                <a:cubicBezTo>
                  <a:pt x="59972" y="241300"/>
                  <a:pt x="119944" y="482600"/>
                  <a:pt x="254000" y="643467"/>
                </a:cubicBezTo>
                <a:cubicBezTo>
                  <a:pt x="388056" y="804334"/>
                  <a:pt x="804334" y="965200"/>
                  <a:pt x="804334" y="965200"/>
                </a:cubicBezTo>
                <a:lnTo>
                  <a:pt x="804334" y="965200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6466491" y="3854450"/>
            <a:ext cx="804334" cy="965200"/>
          </a:xfrm>
          <a:custGeom>
            <a:avLst/>
            <a:gdLst>
              <a:gd name="connsiteX0" fmla="*/ 0 w 804334"/>
              <a:gd name="connsiteY0" fmla="*/ 0 h 965200"/>
              <a:gd name="connsiteX1" fmla="*/ 254000 w 804334"/>
              <a:gd name="connsiteY1" fmla="*/ 643467 h 965200"/>
              <a:gd name="connsiteX2" fmla="*/ 804334 w 804334"/>
              <a:gd name="connsiteY2" fmla="*/ 965200 h 965200"/>
              <a:gd name="connsiteX3" fmla="*/ 804334 w 804334"/>
              <a:gd name="connsiteY3" fmla="*/ 96520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4334" h="965200">
                <a:moveTo>
                  <a:pt x="0" y="0"/>
                </a:moveTo>
                <a:cubicBezTo>
                  <a:pt x="59972" y="241300"/>
                  <a:pt x="119944" y="482600"/>
                  <a:pt x="254000" y="643467"/>
                </a:cubicBezTo>
                <a:cubicBezTo>
                  <a:pt x="388056" y="804334"/>
                  <a:pt x="804334" y="965200"/>
                  <a:pt x="804334" y="965200"/>
                </a:cubicBezTo>
                <a:lnTo>
                  <a:pt x="804334" y="965200"/>
                </a:ln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4572000" y="5105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1676400" y="1524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844191" y="2133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739791" y="5105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37" name="Title 1"/>
          <p:cNvSpPr>
            <a:spLocks noGrp="1"/>
          </p:cNvSpPr>
          <p:nvPr>
            <p:ph type="title"/>
          </p:nvPr>
        </p:nvSpPr>
        <p:spPr>
          <a:xfrm>
            <a:off x="1447800" y="685800"/>
            <a:ext cx="7239000" cy="1127125"/>
          </a:xfrm>
        </p:spPr>
        <p:txBody>
          <a:bodyPr/>
          <a:lstStyle/>
          <a:p>
            <a:r>
              <a:rPr lang="en-US" dirty="0" smtClean="0"/>
              <a:t>Different Sizes, Free Trade</a:t>
            </a:r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3244850" y="3860800"/>
            <a:ext cx="76200" cy="76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6645275" y="4727575"/>
            <a:ext cx="76200" cy="76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6625241" y="4391025"/>
            <a:ext cx="76200" cy="76200"/>
          </a:xfrm>
          <a:prstGeom prst="ellipse">
            <a:avLst/>
          </a:prstGeom>
          <a:solidFill>
            <a:srgbClr val="007212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/>
          <p:cNvCxnSpPr/>
          <p:nvPr/>
        </p:nvCxnSpPr>
        <p:spPr>
          <a:xfrm flipH="1" flipV="1">
            <a:off x="6153150" y="3613150"/>
            <a:ext cx="924984" cy="1492252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7037991" y="5067300"/>
            <a:ext cx="76200" cy="76200"/>
          </a:xfrm>
          <a:prstGeom prst="ellipse">
            <a:avLst/>
          </a:prstGeom>
          <a:solidFill>
            <a:srgbClr val="007212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2803599" y="3144309"/>
            <a:ext cx="76200" cy="76200"/>
          </a:xfrm>
          <a:prstGeom prst="ellipse">
            <a:avLst/>
          </a:prstGeom>
          <a:solidFill>
            <a:srgbClr val="007212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6852268" y="5447137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Production Specialization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1619641" y="3385399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Production Diversified</a:t>
            </a:r>
            <a:endParaRPr lang="en-US" dirty="0"/>
          </a:p>
        </p:txBody>
      </p:sp>
      <p:sp>
        <p:nvSpPr>
          <p:cNvPr id="13" name="Freeform 12"/>
          <p:cNvSpPr/>
          <p:nvPr/>
        </p:nvSpPr>
        <p:spPr>
          <a:xfrm>
            <a:off x="2345266" y="3230033"/>
            <a:ext cx="457200" cy="228600"/>
          </a:xfrm>
          <a:custGeom>
            <a:avLst/>
            <a:gdLst>
              <a:gd name="connsiteX0" fmla="*/ 0 w 457200"/>
              <a:gd name="connsiteY0" fmla="*/ 228600 h 228600"/>
              <a:gd name="connsiteX1" fmla="*/ 133350 w 457200"/>
              <a:gd name="connsiteY1" fmla="*/ 82550 h 228600"/>
              <a:gd name="connsiteX2" fmla="*/ 222250 w 457200"/>
              <a:gd name="connsiteY2" fmla="*/ 152400 h 228600"/>
              <a:gd name="connsiteX3" fmla="*/ 457200 w 457200"/>
              <a:gd name="connsiteY3" fmla="*/ 0 h 228600"/>
              <a:gd name="connsiteX4" fmla="*/ 457200 w 457200"/>
              <a:gd name="connsiteY4" fmla="*/ 0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7200" h="228600">
                <a:moveTo>
                  <a:pt x="0" y="228600"/>
                </a:moveTo>
                <a:cubicBezTo>
                  <a:pt x="48154" y="161925"/>
                  <a:pt x="96308" y="95250"/>
                  <a:pt x="133350" y="82550"/>
                </a:cubicBezTo>
                <a:cubicBezTo>
                  <a:pt x="170392" y="69850"/>
                  <a:pt x="168275" y="166158"/>
                  <a:pt x="222250" y="152400"/>
                </a:cubicBezTo>
                <a:cubicBezTo>
                  <a:pt x="276225" y="138642"/>
                  <a:pt x="457200" y="0"/>
                  <a:pt x="457200" y="0"/>
                </a:cubicBezTo>
                <a:lnTo>
                  <a:pt x="457200" y="0"/>
                </a:lnTo>
              </a:path>
            </a:pathLst>
          </a:cu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 41"/>
          <p:cNvSpPr/>
          <p:nvPr/>
        </p:nvSpPr>
        <p:spPr>
          <a:xfrm rot="16200000">
            <a:off x="6918325" y="5343525"/>
            <a:ext cx="457200" cy="95250"/>
          </a:xfrm>
          <a:custGeom>
            <a:avLst/>
            <a:gdLst>
              <a:gd name="connsiteX0" fmla="*/ 0 w 457200"/>
              <a:gd name="connsiteY0" fmla="*/ 228600 h 228600"/>
              <a:gd name="connsiteX1" fmla="*/ 133350 w 457200"/>
              <a:gd name="connsiteY1" fmla="*/ 82550 h 228600"/>
              <a:gd name="connsiteX2" fmla="*/ 222250 w 457200"/>
              <a:gd name="connsiteY2" fmla="*/ 152400 h 228600"/>
              <a:gd name="connsiteX3" fmla="*/ 457200 w 457200"/>
              <a:gd name="connsiteY3" fmla="*/ 0 h 228600"/>
              <a:gd name="connsiteX4" fmla="*/ 457200 w 457200"/>
              <a:gd name="connsiteY4" fmla="*/ 0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7200" h="228600">
                <a:moveTo>
                  <a:pt x="0" y="228600"/>
                </a:moveTo>
                <a:cubicBezTo>
                  <a:pt x="48154" y="161925"/>
                  <a:pt x="96308" y="95250"/>
                  <a:pt x="133350" y="82550"/>
                </a:cubicBezTo>
                <a:cubicBezTo>
                  <a:pt x="170392" y="69850"/>
                  <a:pt x="168275" y="166158"/>
                  <a:pt x="222250" y="152400"/>
                </a:cubicBezTo>
                <a:cubicBezTo>
                  <a:pt x="276225" y="138642"/>
                  <a:pt x="457200" y="0"/>
                  <a:pt x="457200" y="0"/>
                </a:cubicBezTo>
                <a:lnTo>
                  <a:pt x="457200" y="0"/>
                </a:lnTo>
              </a:path>
            </a:pathLst>
          </a:cu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3522133" y="3098800"/>
            <a:ext cx="1416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/>
              <a:t>No</a:t>
            </a:r>
            <a:r>
              <a:rPr lang="en-US" dirty="0" smtClean="0"/>
              <a:t> Gain from Trade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7073900" y="3168650"/>
            <a:ext cx="1181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Gain from Trade</a:t>
            </a:r>
            <a:endParaRPr lang="en-US" dirty="0"/>
          </a:p>
        </p:txBody>
      </p:sp>
      <p:sp>
        <p:nvSpPr>
          <p:cNvPr id="45" name="Freeform 44"/>
          <p:cNvSpPr/>
          <p:nvPr/>
        </p:nvSpPr>
        <p:spPr>
          <a:xfrm rot="16200000" flipH="1">
            <a:off x="6610350" y="3295650"/>
            <a:ext cx="450850" cy="641350"/>
          </a:xfrm>
          <a:custGeom>
            <a:avLst/>
            <a:gdLst>
              <a:gd name="connsiteX0" fmla="*/ 0 w 457200"/>
              <a:gd name="connsiteY0" fmla="*/ 228600 h 228600"/>
              <a:gd name="connsiteX1" fmla="*/ 133350 w 457200"/>
              <a:gd name="connsiteY1" fmla="*/ 82550 h 228600"/>
              <a:gd name="connsiteX2" fmla="*/ 222250 w 457200"/>
              <a:gd name="connsiteY2" fmla="*/ 152400 h 228600"/>
              <a:gd name="connsiteX3" fmla="*/ 457200 w 457200"/>
              <a:gd name="connsiteY3" fmla="*/ 0 h 228600"/>
              <a:gd name="connsiteX4" fmla="*/ 457200 w 457200"/>
              <a:gd name="connsiteY4" fmla="*/ 0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7200" h="228600">
                <a:moveTo>
                  <a:pt x="0" y="228600"/>
                </a:moveTo>
                <a:cubicBezTo>
                  <a:pt x="48154" y="161925"/>
                  <a:pt x="96308" y="95250"/>
                  <a:pt x="133350" y="82550"/>
                </a:cubicBezTo>
                <a:cubicBezTo>
                  <a:pt x="170392" y="69850"/>
                  <a:pt x="168275" y="166158"/>
                  <a:pt x="222250" y="152400"/>
                </a:cubicBezTo>
                <a:cubicBezTo>
                  <a:pt x="276225" y="138642"/>
                  <a:pt x="457200" y="0"/>
                  <a:pt x="457200" y="0"/>
                </a:cubicBezTo>
                <a:lnTo>
                  <a:pt x="457200" y="0"/>
                </a:lnTo>
              </a:path>
            </a:pathLst>
          </a:cu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Freeform 46"/>
          <p:cNvSpPr/>
          <p:nvPr/>
        </p:nvSpPr>
        <p:spPr>
          <a:xfrm rot="16200000" flipH="1">
            <a:off x="3366031" y="3552298"/>
            <a:ext cx="285750" cy="339725"/>
          </a:xfrm>
          <a:custGeom>
            <a:avLst/>
            <a:gdLst>
              <a:gd name="connsiteX0" fmla="*/ 0 w 457200"/>
              <a:gd name="connsiteY0" fmla="*/ 228600 h 228600"/>
              <a:gd name="connsiteX1" fmla="*/ 133350 w 457200"/>
              <a:gd name="connsiteY1" fmla="*/ 82550 h 228600"/>
              <a:gd name="connsiteX2" fmla="*/ 222250 w 457200"/>
              <a:gd name="connsiteY2" fmla="*/ 152400 h 228600"/>
              <a:gd name="connsiteX3" fmla="*/ 457200 w 457200"/>
              <a:gd name="connsiteY3" fmla="*/ 0 h 228600"/>
              <a:gd name="connsiteX4" fmla="*/ 457200 w 457200"/>
              <a:gd name="connsiteY4" fmla="*/ 0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7200" h="228600">
                <a:moveTo>
                  <a:pt x="0" y="228600"/>
                </a:moveTo>
                <a:cubicBezTo>
                  <a:pt x="48154" y="161925"/>
                  <a:pt x="96308" y="95250"/>
                  <a:pt x="133350" y="82550"/>
                </a:cubicBezTo>
                <a:cubicBezTo>
                  <a:pt x="170392" y="69850"/>
                  <a:pt x="168275" y="166158"/>
                  <a:pt x="222250" y="152400"/>
                </a:cubicBezTo>
                <a:cubicBezTo>
                  <a:pt x="276225" y="138642"/>
                  <a:pt x="457200" y="0"/>
                  <a:pt x="457200" y="0"/>
                </a:cubicBezTo>
                <a:lnTo>
                  <a:pt x="457200" y="0"/>
                </a:lnTo>
              </a:path>
            </a:pathLst>
          </a:cu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7195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24243"/>
            <a:ext cx="7239000" cy="1127125"/>
          </a:xfrm>
        </p:spPr>
        <p:txBody>
          <a:bodyPr/>
          <a:lstStyle/>
          <a:p>
            <a:r>
              <a:rPr lang="en-US" dirty="0" smtClean="0"/>
              <a:t>The Basic Ricardian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319" y="1822637"/>
            <a:ext cx="7239000" cy="3884140"/>
          </a:xfrm>
        </p:spPr>
        <p:txBody>
          <a:bodyPr/>
          <a:lstStyle/>
          <a:p>
            <a:r>
              <a:rPr lang="en-US" dirty="0" smtClean="0"/>
              <a:t>So the small country gains </a:t>
            </a:r>
            <a:r>
              <a:rPr lang="en-US" u="sng" dirty="0" smtClean="0"/>
              <a:t>most</a:t>
            </a:r>
            <a:r>
              <a:rPr lang="en-US" dirty="0" smtClean="0"/>
              <a:t> from trade.</a:t>
            </a:r>
          </a:p>
          <a:p>
            <a:r>
              <a:rPr lang="en-US" dirty="0" smtClean="0"/>
              <a:t>That’s the “plus”</a:t>
            </a:r>
          </a:p>
          <a:p>
            <a:r>
              <a:rPr lang="en-US" dirty="0" smtClean="0"/>
              <a:t>What is the “peril”?</a:t>
            </a:r>
          </a:p>
          <a:p>
            <a:r>
              <a:rPr lang="en-US" dirty="0" smtClean="0"/>
              <a:t>Conditions may change</a:t>
            </a:r>
          </a:p>
          <a:p>
            <a:pPr lvl="1"/>
            <a:r>
              <a:rPr lang="en-US" dirty="0" smtClean="0"/>
              <a:t>Internally</a:t>
            </a:r>
          </a:p>
          <a:p>
            <a:pPr lvl="1"/>
            <a:r>
              <a:rPr lang="en-US" dirty="0" smtClean="0"/>
              <a:t>Externally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9362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1426251" y="737733"/>
            <a:ext cx="7239000" cy="3527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1pPr>
            <a:lvl2pPr marL="742950" indent="-28575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2pPr>
            <a:lvl3pPr marL="11430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3pPr>
            <a:lvl4pPr marL="16002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4pPr>
            <a:lvl5pPr marL="20574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Internal shock</a:t>
            </a:r>
          </a:p>
          <a:p>
            <a:pPr lvl="1"/>
            <a:r>
              <a:rPr lang="en-US" dirty="0" smtClean="0"/>
              <a:t>Suppose your export industry becomes suddenly </a:t>
            </a:r>
            <a:r>
              <a:rPr lang="en-US" u="sng" dirty="0" smtClean="0"/>
              <a:t>less</a:t>
            </a:r>
            <a:r>
              <a:rPr lang="en-US" dirty="0" smtClean="0"/>
              <a:t> productive </a:t>
            </a:r>
          </a:p>
          <a:p>
            <a:pPr lvl="2"/>
            <a:r>
              <a:rPr lang="en-US" dirty="0" smtClean="0"/>
              <a:t>E.g.,</a:t>
            </a:r>
          </a:p>
          <a:p>
            <a:pPr lvl="3"/>
            <a:r>
              <a:rPr lang="en-US" dirty="0" smtClean="0"/>
              <a:t>Crop failure</a:t>
            </a:r>
          </a:p>
          <a:p>
            <a:pPr lvl="3"/>
            <a:r>
              <a:rPr lang="en-US" dirty="0" smtClean="0"/>
              <a:t>Labor strife</a:t>
            </a:r>
          </a:p>
          <a:p>
            <a:pPr lvl="2"/>
            <a:r>
              <a:rPr lang="en-US" dirty="0" smtClean="0"/>
              <a:t>Then </a:t>
            </a:r>
            <a:r>
              <a:rPr lang="en-US" dirty="0" smtClean="0"/>
              <a:t>a small country loses </a:t>
            </a:r>
            <a:r>
              <a:rPr lang="en-US" dirty="0" smtClean="0"/>
              <a:t>more than </a:t>
            </a:r>
            <a:r>
              <a:rPr lang="en-US" dirty="0" smtClean="0"/>
              <a:t>if it had </a:t>
            </a:r>
            <a:r>
              <a:rPr lang="en-US" dirty="0" smtClean="0"/>
              <a:t>been diversified.</a:t>
            </a:r>
          </a:p>
        </p:txBody>
      </p:sp>
    </p:spTree>
    <p:extLst>
      <p:ext uri="{BB962C8B-B14F-4D97-AF65-F5344CB8AC3E}">
        <p14:creationId xmlns:p14="http://schemas.microsoft.com/office/powerpoint/2010/main" val="1722237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/>
          <p:cNvCxnSpPr/>
          <p:nvPr/>
        </p:nvCxnSpPr>
        <p:spPr>
          <a:xfrm>
            <a:off x="1905000" y="2590800"/>
            <a:ext cx="0" cy="2819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1905000" y="5410200"/>
            <a:ext cx="2819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1905000" y="3505200"/>
            <a:ext cx="2286000" cy="1905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Freeform 23"/>
          <p:cNvSpPr/>
          <p:nvPr/>
        </p:nvSpPr>
        <p:spPr>
          <a:xfrm>
            <a:off x="2690209" y="3721100"/>
            <a:ext cx="804334" cy="965200"/>
          </a:xfrm>
          <a:custGeom>
            <a:avLst/>
            <a:gdLst>
              <a:gd name="connsiteX0" fmla="*/ 0 w 804334"/>
              <a:gd name="connsiteY0" fmla="*/ 0 h 965200"/>
              <a:gd name="connsiteX1" fmla="*/ 254000 w 804334"/>
              <a:gd name="connsiteY1" fmla="*/ 643467 h 965200"/>
              <a:gd name="connsiteX2" fmla="*/ 804334 w 804334"/>
              <a:gd name="connsiteY2" fmla="*/ 965200 h 965200"/>
              <a:gd name="connsiteX3" fmla="*/ 804334 w 804334"/>
              <a:gd name="connsiteY3" fmla="*/ 96520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4334" h="965200">
                <a:moveTo>
                  <a:pt x="0" y="0"/>
                </a:moveTo>
                <a:cubicBezTo>
                  <a:pt x="59972" y="241300"/>
                  <a:pt x="119944" y="482600"/>
                  <a:pt x="254000" y="643467"/>
                </a:cubicBezTo>
                <a:cubicBezTo>
                  <a:pt x="388056" y="804334"/>
                  <a:pt x="804334" y="965200"/>
                  <a:pt x="804334" y="965200"/>
                </a:cubicBezTo>
                <a:lnTo>
                  <a:pt x="804334" y="965200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1600200" y="2438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495800" y="54102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2947384" y="4371975"/>
            <a:ext cx="76200" cy="76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Connector 47"/>
          <p:cNvCxnSpPr/>
          <p:nvPr/>
        </p:nvCxnSpPr>
        <p:spPr>
          <a:xfrm flipH="1" flipV="1">
            <a:off x="1896533" y="3513667"/>
            <a:ext cx="1667935" cy="188806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Freeform 48"/>
          <p:cNvSpPr/>
          <p:nvPr/>
        </p:nvSpPr>
        <p:spPr>
          <a:xfrm>
            <a:off x="2580142" y="3907367"/>
            <a:ext cx="804334" cy="965200"/>
          </a:xfrm>
          <a:custGeom>
            <a:avLst/>
            <a:gdLst>
              <a:gd name="connsiteX0" fmla="*/ 0 w 804334"/>
              <a:gd name="connsiteY0" fmla="*/ 0 h 965200"/>
              <a:gd name="connsiteX1" fmla="*/ 254000 w 804334"/>
              <a:gd name="connsiteY1" fmla="*/ 643467 h 965200"/>
              <a:gd name="connsiteX2" fmla="*/ 804334 w 804334"/>
              <a:gd name="connsiteY2" fmla="*/ 965200 h 965200"/>
              <a:gd name="connsiteX3" fmla="*/ 804334 w 804334"/>
              <a:gd name="connsiteY3" fmla="*/ 96520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4334" h="965200">
                <a:moveTo>
                  <a:pt x="0" y="0"/>
                </a:moveTo>
                <a:cubicBezTo>
                  <a:pt x="59972" y="241300"/>
                  <a:pt x="119944" y="482600"/>
                  <a:pt x="254000" y="643467"/>
                </a:cubicBezTo>
                <a:cubicBezTo>
                  <a:pt x="388056" y="804334"/>
                  <a:pt x="804334" y="965200"/>
                  <a:pt x="804334" y="965200"/>
                </a:cubicBezTo>
                <a:lnTo>
                  <a:pt x="804334" y="965200"/>
                </a:ln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2791809" y="4518025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itle 1"/>
          <p:cNvSpPr>
            <a:spLocks noGrp="1"/>
          </p:cNvSpPr>
          <p:nvPr>
            <p:ph type="title"/>
          </p:nvPr>
        </p:nvSpPr>
        <p:spPr>
          <a:xfrm>
            <a:off x="1447800" y="685800"/>
            <a:ext cx="7239000" cy="1127125"/>
          </a:xfrm>
        </p:spPr>
        <p:txBody>
          <a:bodyPr/>
          <a:lstStyle/>
          <a:p>
            <a:r>
              <a:rPr lang="en-US" sz="2800" dirty="0" smtClean="0"/>
              <a:t>Small Country, Internal Shock</a:t>
            </a:r>
            <a:br>
              <a:rPr lang="en-US" sz="2800" dirty="0" smtClean="0"/>
            </a:br>
            <a:r>
              <a:rPr lang="en-US" sz="2800" dirty="0"/>
              <a:t> </a:t>
            </a:r>
            <a:r>
              <a:rPr lang="en-US" sz="2800" dirty="0" smtClean="0"/>
              <a:t>(productivity change:  fall in X sector)</a:t>
            </a:r>
            <a:endParaRPr lang="en-US" sz="2800" dirty="0"/>
          </a:p>
        </p:txBody>
      </p:sp>
      <p:sp>
        <p:nvSpPr>
          <p:cNvPr id="68" name="TextBox 67"/>
          <p:cNvSpPr txBox="1"/>
          <p:nvPr/>
        </p:nvSpPr>
        <p:spPr>
          <a:xfrm>
            <a:off x="2348001" y="2009671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Autarky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3078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/>
          <p:cNvCxnSpPr/>
          <p:nvPr/>
        </p:nvCxnSpPr>
        <p:spPr>
          <a:xfrm>
            <a:off x="1905000" y="2590800"/>
            <a:ext cx="0" cy="2819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1905000" y="5410200"/>
            <a:ext cx="2819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1905000" y="3505200"/>
            <a:ext cx="2286000" cy="1905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Freeform 23"/>
          <p:cNvSpPr/>
          <p:nvPr/>
        </p:nvSpPr>
        <p:spPr>
          <a:xfrm>
            <a:off x="2690209" y="3721100"/>
            <a:ext cx="804334" cy="965200"/>
          </a:xfrm>
          <a:custGeom>
            <a:avLst/>
            <a:gdLst>
              <a:gd name="connsiteX0" fmla="*/ 0 w 804334"/>
              <a:gd name="connsiteY0" fmla="*/ 0 h 965200"/>
              <a:gd name="connsiteX1" fmla="*/ 254000 w 804334"/>
              <a:gd name="connsiteY1" fmla="*/ 643467 h 965200"/>
              <a:gd name="connsiteX2" fmla="*/ 804334 w 804334"/>
              <a:gd name="connsiteY2" fmla="*/ 965200 h 965200"/>
              <a:gd name="connsiteX3" fmla="*/ 804334 w 804334"/>
              <a:gd name="connsiteY3" fmla="*/ 96520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4334" h="965200">
                <a:moveTo>
                  <a:pt x="0" y="0"/>
                </a:moveTo>
                <a:cubicBezTo>
                  <a:pt x="59972" y="241300"/>
                  <a:pt x="119944" y="482600"/>
                  <a:pt x="254000" y="643467"/>
                </a:cubicBezTo>
                <a:cubicBezTo>
                  <a:pt x="388056" y="804334"/>
                  <a:pt x="804334" y="965200"/>
                  <a:pt x="804334" y="965200"/>
                </a:cubicBezTo>
                <a:lnTo>
                  <a:pt x="804334" y="965200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1600200" y="2438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495800" y="54102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2947384" y="4371975"/>
            <a:ext cx="76200" cy="76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Connector 47"/>
          <p:cNvCxnSpPr/>
          <p:nvPr/>
        </p:nvCxnSpPr>
        <p:spPr>
          <a:xfrm flipH="1" flipV="1">
            <a:off x="1896533" y="3513667"/>
            <a:ext cx="1667935" cy="188806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Freeform 48"/>
          <p:cNvSpPr/>
          <p:nvPr/>
        </p:nvSpPr>
        <p:spPr>
          <a:xfrm>
            <a:off x="2580142" y="3907367"/>
            <a:ext cx="804334" cy="965200"/>
          </a:xfrm>
          <a:custGeom>
            <a:avLst/>
            <a:gdLst>
              <a:gd name="connsiteX0" fmla="*/ 0 w 804334"/>
              <a:gd name="connsiteY0" fmla="*/ 0 h 965200"/>
              <a:gd name="connsiteX1" fmla="*/ 254000 w 804334"/>
              <a:gd name="connsiteY1" fmla="*/ 643467 h 965200"/>
              <a:gd name="connsiteX2" fmla="*/ 804334 w 804334"/>
              <a:gd name="connsiteY2" fmla="*/ 965200 h 965200"/>
              <a:gd name="connsiteX3" fmla="*/ 804334 w 804334"/>
              <a:gd name="connsiteY3" fmla="*/ 96520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4334" h="965200">
                <a:moveTo>
                  <a:pt x="0" y="0"/>
                </a:moveTo>
                <a:cubicBezTo>
                  <a:pt x="59972" y="241300"/>
                  <a:pt x="119944" y="482600"/>
                  <a:pt x="254000" y="643467"/>
                </a:cubicBezTo>
                <a:cubicBezTo>
                  <a:pt x="388056" y="804334"/>
                  <a:pt x="804334" y="965200"/>
                  <a:pt x="804334" y="965200"/>
                </a:cubicBezTo>
                <a:lnTo>
                  <a:pt x="804334" y="965200"/>
                </a:ln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2791809" y="4518025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Connector 50"/>
          <p:cNvCxnSpPr/>
          <p:nvPr/>
        </p:nvCxnSpPr>
        <p:spPr>
          <a:xfrm>
            <a:off x="5486400" y="2590800"/>
            <a:ext cx="0" cy="2819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>
            <a:off x="5486400" y="5410200"/>
            <a:ext cx="2819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 flipV="1">
            <a:off x="5486400" y="3505200"/>
            <a:ext cx="2286000" cy="1905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Freeform 54"/>
          <p:cNvSpPr/>
          <p:nvPr/>
        </p:nvSpPr>
        <p:spPr>
          <a:xfrm>
            <a:off x="6591300" y="3187700"/>
            <a:ext cx="804334" cy="965200"/>
          </a:xfrm>
          <a:custGeom>
            <a:avLst/>
            <a:gdLst>
              <a:gd name="connsiteX0" fmla="*/ 0 w 804334"/>
              <a:gd name="connsiteY0" fmla="*/ 0 h 965200"/>
              <a:gd name="connsiteX1" fmla="*/ 254000 w 804334"/>
              <a:gd name="connsiteY1" fmla="*/ 643467 h 965200"/>
              <a:gd name="connsiteX2" fmla="*/ 804334 w 804334"/>
              <a:gd name="connsiteY2" fmla="*/ 965200 h 965200"/>
              <a:gd name="connsiteX3" fmla="*/ 804334 w 804334"/>
              <a:gd name="connsiteY3" fmla="*/ 96520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4334" h="965200">
                <a:moveTo>
                  <a:pt x="0" y="0"/>
                </a:moveTo>
                <a:cubicBezTo>
                  <a:pt x="59972" y="241300"/>
                  <a:pt x="119944" y="482600"/>
                  <a:pt x="254000" y="643467"/>
                </a:cubicBezTo>
                <a:cubicBezTo>
                  <a:pt x="388056" y="804334"/>
                  <a:pt x="804334" y="965200"/>
                  <a:pt x="804334" y="965200"/>
                </a:cubicBezTo>
                <a:lnTo>
                  <a:pt x="804334" y="965200"/>
                </a:ln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5181600" y="2438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8077200" y="54102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59" name="Oval 58"/>
          <p:cNvSpPr/>
          <p:nvPr/>
        </p:nvSpPr>
        <p:spPr>
          <a:xfrm>
            <a:off x="6728884" y="3709457"/>
            <a:ext cx="76200" cy="76200"/>
          </a:xfrm>
          <a:prstGeom prst="ellipse">
            <a:avLst/>
          </a:prstGeom>
          <a:solidFill>
            <a:srgbClr val="007212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0" name="Straight Connector 59"/>
          <p:cNvCxnSpPr/>
          <p:nvPr/>
        </p:nvCxnSpPr>
        <p:spPr>
          <a:xfrm flipH="1" flipV="1">
            <a:off x="6223000" y="2844800"/>
            <a:ext cx="1543050" cy="255270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Oval 60"/>
          <p:cNvSpPr/>
          <p:nvPr/>
        </p:nvSpPr>
        <p:spPr>
          <a:xfrm>
            <a:off x="7724775" y="5372100"/>
            <a:ext cx="76200" cy="76200"/>
          </a:xfrm>
          <a:prstGeom prst="ellipse">
            <a:avLst/>
          </a:prstGeom>
          <a:solidFill>
            <a:srgbClr val="007212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Connector 61"/>
          <p:cNvCxnSpPr/>
          <p:nvPr/>
        </p:nvCxnSpPr>
        <p:spPr>
          <a:xfrm flipH="1" flipV="1">
            <a:off x="5477933" y="3513667"/>
            <a:ext cx="1667935" cy="188806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Freeform 62"/>
          <p:cNvSpPr/>
          <p:nvPr/>
        </p:nvSpPr>
        <p:spPr>
          <a:xfrm>
            <a:off x="6172200" y="3505200"/>
            <a:ext cx="804334" cy="965200"/>
          </a:xfrm>
          <a:custGeom>
            <a:avLst/>
            <a:gdLst>
              <a:gd name="connsiteX0" fmla="*/ 0 w 804334"/>
              <a:gd name="connsiteY0" fmla="*/ 0 h 965200"/>
              <a:gd name="connsiteX1" fmla="*/ 254000 w 804334"/>
              <a:gd name="connsiteY1" fmla="*/ 643467 h 965200"/>
              <a:gd name="connsiteX2" fmla="*/ 804334 w 804334"/>
              <a:gd name="connsiteY2" fmla="*/ 965200 h 965200"/>
              <a:gd name="connsiteX3" fmla="*/ 804334 w 804334"/>
              <a:gd name="connsiteY3" fmla="*/ 96520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4334" h="965200">
                <a:moveTo>
                  <a:pt x="0" y="0"/>
                </a:moveTo>
                <a:cubicBezTo>
                  <a:pt x="59972" y="241300"/>
                  <a:pt x="119944" y="482600"/>
                  <a:pt x="254000" y="643467"/>
                </a:cubicBezTo>
                <a:cubicBezTo>
                  <a:pt x="388056" y="804334"/>
                  <a:pt x="804334" y="965200"/>
                  <a:pt x="804334" y="965200"/>
                </a:cubicBezTo>
                <a:lnTo>
                  <a:pt x="804334" y="965200"/>
                </a:ln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6324600" y="4038600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itle 1"/>
          <p:cNvSpPr>
            <a:spLocks noGrp="1"/>
          </p:cNvSpPr>
          <p:nvPr>
            <p:ph type="title"/>
          </p:nvPr>
        </p:nvSpPr>
        <p:spPr>
          <a:xfrm>
            <a:off x="1447800" y="685800"/>
            <a:ext cx="7239000" cy="1127125"/>
          </a:xfrm>
        </p:spPr>
        <p:txBody>
          <a:bodyPr/>
          <a:lstStyle/>
          <a:p>
            <a:r>
              <a:rPr lang="en-US" sz="2800" dirty="0" smtClean="0"/>
              <a:t>Small Country, Internal Shock</a:t>
            </a:r>
            <a:br>
              <a:rPr lang="en-US" sz="2800" dirty="0" smtClean="0"/>
            </a:br>
            <a:r>
              <a:rPr lang="en-US" sz="2800" dirty="0"/>
              <a:t> </a:t>
            </a:r>
            <a:r>
              <a:rPr lang="en-US" sz="2800" dirty="0" smtClean="0"/>
              <a:t>(productivity change:  fall in X sector)</a:t>
            </a:r>
            <a:endParaRPr lang="en-US" sz="2800" dirty="0"/>
          </a:p>
        </p:txBody>
      </p:sp>
      <p:cxnSp>
        <p:nvCxnSpPr>
          <p:cNvPr id="66" name="Straight Connector 65"/>
          <p:cNvCxnSpPr/>
          <p:nvPr/>
        </p:nvCxnSpPr>
        <p:spPr>
          <a:xfrm flipH="1" flipV="1">
            <a:off x="5638800" y="2895600"/>
            <a:ext cx="1543050" cy="25527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Oval 66"/>
          <p:cNvSpPr/>
          <p:nvPr/>
        </p:nvSpPr>
        <p:spPr>
          <a:xfrm>
            <a:off x="7128933" y="5372100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/>
          <p:cNvSpPr txBox="1"/>
          <p:nvPr/>
        </p:nvSpPr>
        <p:spPr>
          <a:xfrm>
            <a:off x="2348001" y="2009671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Autarky</a:t>
            </a:r>
          </a:p>
          <a:p>
            <a:pPr algn="ctr"/>
            <a:r>
              <a:rPr lang="en-US" dirty="0" smtClean="0"/>
              <a:t>Loss is muted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5887068" y="2009671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Free Trade</a:t>
            </a:r>
          </a:p>
          <a:p>
            <a:pPr algn="ctr"/>
            <a:r>
              <a:rPr lang="en-US" dirty="0" smtClean="0"/>
              <a:t>Loss is larger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1264268" y="5768871"/>
            <a:ext cx="6406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Also:  For X-producers, loss is offset in autarky by rise in price.  That doesn’t happen with free trade.   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615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981200" y="1600200"/>
            <a:ext cx="0" cy="3505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1981200" y="5105400"/>
            <a:ext cx="3657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1981200" y="1828800"/>
            <a:ext cx="2057400" cy="3276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Freeform 15"/>
          <p:cNvSpPr/>
          <p:nvPr/>
        </p:nvSpPr>
        <p:spPr>
          <a:xfrm>
            <a:off x="3060700" y="3295650"/>
            <a:ext cx="804334" cy="965200"/>
          </a:xfrm>
          <a:custGeom>
            <a:avLst/>
            <a:gdLst>
              <a:gd name="connsiteX0" fmla="*/ 0 w 804334"/>
              <a:gd name="connsiteY0" fmla="*/ 0 h 965200"/>
              <a:gd name="connsiteX1" fmla="*/ 254000 w 804334"/>
              <a:gd name="connsiteY1" fmla="*/ 643467 h 965200"/>
              <a:gd name="connsiteX2" fmla="*/ 804334 w 804334"/>
              <a:gd name="connsiteY2" fmla="*/ 965200 h 965200"/>
              <a:gd name="connsiteX3" fmla="*/ 804334 w 804334"/>
              <a:gd name="connsiteY3" fmla="*/ 96520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4334" h="965200">
                <a:moveTo>
                  <a:pt x="0" y="0"/>
                </a:moveTo>
                <a:cubicBezTo>
                  <a:pt x="59972" y="241300"/>
                  <a:pt x="119944" y="482600"/>
                  <a:pt x="254000" y="643467"/>
                </a:cubicBezTo>
                <a:cubicBezTo>
                  <a:pt x="388056" y="804334"/>
                  <a:pt x="804334" y="965200"/>
                  <a:pt x="804334" y="965200"/>
                </a:cubicBezTo>
                <a:lnTo>
                  <a:pt x="804334" y="965200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>
            <a:off x="6148991" y="2286000"/>
            <a:ext cx="0" cy="2819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6148991" y="5105400"/>
            <a:ext cx="2819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6172200" y="4343400"/>
            <a:ext cx="914400" cy="762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Freeform 23"/>
          <p:cNvSpPr/>
          <p:nvPr/>
        </p:nvSpPr>
        <p:spPr>
          <a:xfrm>
            <a:off x="6356350" y="4038600"/>
            <a:ext cx="804334" cy="965200"/>
          </a:xfrm>
          <a:custGeom>
            <a:avLst/>
            <a:gdLst>
              <a:gd name="connsiteX0" fmla="*/ 0 w 804334"/>
              <a:gd name="connsiteY0" fmla="*/ 0 h 965200"/>
              <a:gd name="connsiteX1" fmla="*/ 254000 w 804334"/>
              <a:gd name="connsiteY1" fmla="*/ 643467 h 965200"/>
              <a:gd name="connsiteX2" fmla="*/ 804334 w 804334"/>
              <a:gd name="connsiteY2" fmla="*/ 965200 h 965200"/>
              <a:gd name="connsiteX3" fmla="*/ 804334 w 804334"/>
              <a:gd name="connsiteY3" fmla="*/ 96520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4334" h="965200">
                <a:moveTo>
                  <a:pt x="0" y="0"/>
                </a:moveTo>
                <a:cubicBezTo>
                  <a:pt x="59972" y="241300"/>
                  <a:pt x="119944" y="482600"/>
                  <a:pt x="254000" y="643467"/>
                </a:cubicBezTo>
                <a:cubicBezTo>
                  <a:pt x="388056" y="804334"/>
                  <a:pt x="804334" y="965200"/>
                  <a:pt x="804334" y="965200"/>
                </a:cubicBezTo>
                <a:lnTo>
                  <a:pt x="804334" y="965200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6466491" y="3854450"/>
            <a:ext cx="804334" cy="965200"/>
          </a:xfrm>
          <a:custGeom>
            <a:avLst/>
            <a:gdLst>
              <a:gd name="connsiteX0" fmla="*/ 0 w 804334"/>
              <a:gd name="connsiteY0" fmla="*/ 0 h 965200"/>
              <a:gd name="connsiteX1" fmla="*/ 254000 w 804334"/>
              <a:gd name="connsiteY1" fmla="*/ 643467 h 965200"/>
              <a:gd name="connsiteX2" fmla="*/ 804334 w 804334"/>
              <a:gd name="connsiteY2" fmla="*/ 965200 h 965200"/>
              <a:gd name="connsiteX3" fmla="*/ 804334 w 804334"/>
              <a:gd name="connsiteY3" fmla="*/ 96520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4334" h="965200">
                <a:moveTo>
                  <a:pt x="0" y="0"/>
                </a:moveTo>
                <a:cubicBezTo>
                  <a:pt x="59972" y="241300"/>
                  <a:pt x="119944" y="482600"/>
                  <a:pt x="254000" y="643467"/>
                </a:cubicBezTo>
                <a:cubicBezTo>
                  <a:pt x="388056" y="804334"/>
                  <a:pt x="804334" y="965200"/>
                  <a:pt x="804334" y="965200"/>
                </a:cubicBezTo>
                <a:lnTo>
                  <a:pt x="804334" y="965200"/>
                </a:ln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4572000" y="5105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1676400" y="1524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844191" y="2133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739791" y="5105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2800350" y="3162300"/>
            <a:ext cx="76200" cy="76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6645275" y="4727575"/>
            <a:ext cx="76200" cy="76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6625241" y="4391025"/>
            <a:ext cx="76200" cy="76200"/>
          </a:xfrm>
          <a:prstGeom prst="ellipse">
            <a:avLst/>
          </a:prstGeom>
          <a:solidFill>
            <a:srgbClr val="007212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/>
          <p:cNvCxnSpPr/>
          <p:nvPr/>
        </p:nvCxnSpPr>
        <p:spPr>
          <a:xfrm flipH="1" flipV="1">
            <a:off x="6153150" y="3613150"/>
            <a:ext cx="924984" cy="1492252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7037991" y="5067300"/>
            <a:ext cx="76200" cy="76200"/>
          </a:xfrm>
          <a:prstGeom prst="ellipse">
            <a:avLst/>
          </a:prstGeom>
          <a:solidFill>
            <a:srgbClr val="007212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3243866" y="3863975"/>
            <a:ext cx="76200" cy="76200"/>
          </a:xfrm>
          <a:prstGeom prst="ellipse">
            <a:avLst/>
          </a:prstGeom>
          <a:solidFill>
            <a:srgbClr val="007212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2796191" y="3162300"/>
            <a:ext cx="76200" cy="76200"/>
          </a:xfrm>
          <a:prstGeom prst="ellipse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25" name="Title 1"/>
          <p:cNvSpPr>
            <a:spLocks noGrp="1"/>
          </p:cNvSpPr>
          <p:nvPr>
            <p:ph type="title"/>
          </p:nvPr>
        </p:nvSpPr>
        <p:spPr>
          <a:xfrm>
            <a:off x="1447800" y="685800"/>
            <a:ext cx="7239000" cy="1127125"/>
          </a:xfrm>
        </p:spPr>
        <p:txBody>
          <a:bodyPr/>
          <a:lstStyle/>
          <a:p>
            <a:r>
              <a:rPr lang="en-US" sz="2800" dirty="0" smtClean="0"/>
              <a:t>Large Country</a:t>
            </a:r>
            <a:r>
              <a:rPr lang="en-US" sz="2800" dirty="0" smtClean="0"/>
              <a:t>, Internal Shock</a:t>
            </a:r>
            <a:br>
              <a:rPr lang="en-US" sz="2800" dirty="0" smtClean="0"/>
            </a:br>
            <a:r>
              <a:rPr lang="en-US" sz="2800" dirty="0"/>
              <a:t> </a:t>
            </a:r>
            <a:r>
              <a:rPr lang="en-US" sz="2800" dirty="0" smtClean="0"/>
              <a:t>(productivity change:  fall in </a:t>
            </a:r>
            <a:r>
              <a:rPr lang="en-US" sz="2800" dirty="0" smtClean="0"/>
              <a:t>Y </a:t>
            </a:r>
            <a:r>
              <a:rPr lang="en-US" sz="2800" dirty="0" smtClean="0"/>
              <a:t>sector)</a:t>
            </a:r>
            <a:endParaRPr lang="en-US" sz="2800" dirty="0"/>
          </a:p>
        </p:txBody>
      </p:sp>
      <p:cxnSp>
        <p:nvCxnSpPr>
          <p:cNvPr id="28" name="Straight Connector 27"/>
          <p:cNvCxnSpPr/>
          <p:nvPr/>
        </p:nvCxnSpPr>
        <p:spPr>
          <a:xfrm flipH="1" flipV="1">
            <a:off x="1981200" y="2413000"/>
            <a:ext cx="2057400" cy="2692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3158141" y="3959225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>
          <a:xfrm>
            <a:off x="2949575" y="3359150"/>
            <a:ext cx="804334" cy="965200"/>
          </a:xfrm>
          <a:custGeom>
            <a:avLst/>
            <a:gdLst>
              <a:gd name="connsiteX0" fmla="*/ 0 w 804334"/>
              <a:gd name="connsiteY0" fmla="*/ 0 h 965200"/>
              <a:gd name="connsiteX1" fmla="*/ 254000 w 804334"/>
              <a:gd name="connsiteY1" fmla="*/ 643467 h 965200"/>
              <a:gd name="connsiteX2" fmla="*/ 804334 w 804334"/>
              <a:gd name="connsiteY2" fmla="*/ 965200 h 965200"/>
              <a:gd name="connsiteX3" fmla="*/ 804334 w 804334"/>
              <a:gd name="connsiteY3" fmla="*/ 96520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4334" h="965200">
                <a:moveTo>
                  <a:pt x="0" y="0"/>
                </a:moveTo>
                <a:cubicBezTo>
                  <a:pt x="59972" y="241300"/>
                  <a:pt x="119944" y="482600"/>
                  <a:pt x="254000" y="643467"/>
                </a:cubicBezTo>
                <a:cubicBezTo>
                  <a:pt x="388056" y="804334"/>
                  <a:pt x="804334" y="965200"/>
                  <a:pt x="804334" y="965200"/>
                </a:cubicBezTo>
                <a:lnTo>
                  <a:pt x="804334" y="965200"/>
                </a:ln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2729516" y="3397250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Connector 41"/>
          <p:cNvCxnSpPr/>
          <p:nvPr/>
        </p:nvCxnSpPr>
        <p:spPr>
          <a:xfrm flipH="1" flipV="1">
            <a:off x="6146800" y="3890433"/>
            <a:ext cx="918633" cy="121496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Freeform 42"/>
          <p:cNvSpPr/>
          <p:nvPr/>
        </p:nvSpPr>
        <p:spPr>
          <a:xfrm>
            <a:off x="6407224" y="3909483"/>
            <a:ext cx="804334" cy="965200"/>
          </a:xfrm>
          <a:custGeom>
            <a:avLst/>
            <a:gdLst>
              <a:gd name="connsiteX0" fmla="*/ 0 w 804334"/>
              <a:gd name="connsiteY0" fmla="*/ 0 h 965200"/>
              <a:gd name="connsiteX1" fmla="*/ 254000 w 804334"/>
              <a:gd name="connsiteY1" fmla="*/ 643467 h 965200"/>
              <a:gd name="connsiteX2" fmla="*/ 804334 w 804334"/>
              <a:gd name="connsiteY2" fmla="*/ 965200 h 965200"/>
              <a:gd name="connsiteX3" fmla="*/ 804334 w 804334"/>
              <a:gd name="connsiteY3" fmla="*/ 96520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4334" h="965200">
                <a:moveTo>
                  <a:pt x="0" y="0"/>
                </a:moveTo>
                <a:cubicBezTo>
                  <a:pt x="59972" y="241300"/>
                  <a:pt x="119944" y="482600"/>
                  <a:pt x="254000" y="643467"/>
                </a:cubicBezTo>
                <a:cubicBezTo>
                  <a:pt x="388056" y="804334"/>
                  <a:pt x="804334" y="965200"/>
                  <a:pt x="804334" y="965200"/>
                </a:cubicBezTo>
                <a:lnTo>
                  <a:pt x="804334" y="965200"/>
                </a:ln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6603016" y="4489450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1530968" y="6022871"/>
            <a:ext cx="64065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Consumer l</a:t>
            </a:r>
            <a:r>
              <a:rPr lang="en-US" dirty="0" smtClean="0"/>
              <a:t>oss is shared with small country.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429368" y="5438671"/>
            <a:ext cx="6406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For </a:t>
            </a:r>
            <a:r>
              <a:rPr lang="en-US" dirty="0"/>
              <a:t>Y</a:t>
            </a:r>
            <a:r>
              <a:rPr lang="en-US" dirty="0" smtClean="0"/>
              <a:t>-producers in large country, </a:t>
            </a:r>
            <a:r>
              <a:rPr lang="en-US" dirty="0" smtClean="0"/>
              <a:t>loss is offset </a:t>
            </a:r>
            <a:r>
              <a:rPr lang="en-US" dirty="0" smtClean="0"/>
              <a:t>both in </a:t>
            </a:r>
            <a:r>
              <a:rPr lang="en-US" dirty="0" smtClean="0"/>
              <a:t>autarky </a:t>
            </a:r>
            <a:r>
              <a:rPr lang="en-US" dirty="0" smtClean="0"/>
              <a:t>and free trade by </a:t>
            </a:r>
            <a:r>
              <a:rPr lang="en-US" dirty="0" smtClean="0"/>
              <a:t>rise in </a:t>
            </a:r>
            <a:r>
              <a:rPr lang="en-US" dirty="0" smtClean="0"/>
              <a:t>price    </a:t>
            </a:r>
          </a:p>
        </p:txBody>
      </p:sp>
    </p:spTree>
    <p:extLst>
      <p:ext uri="{BB962C8B-B14F-4D97-AF65-F5344CB8AC3E}">
        <p14:creationId xmlns:p14="http://schemas.microsoft.com/office/powerpoint/2010/main" val="15768692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the Perils of Trade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050521"/>
            <a:ext cx="7239000" cy="3711786"/>
          </a:xfrm>
        </p:spPr>
        <p:txBody>
          <a:bodyPr/>
          <a:lstStyle/>
          <a:p>
            <a:r>
              <a:rPr lang="en-US" sz="2800" dirty="0" smtClean="0"/>
              <a:t>We’ve always known, and taught, that there are costs partially offsetting the gains from trade.</a:t>
            </a:r>
          </a:p>
          <a:p>
            <a:r>
              <a:rPr lang="en-US" sz="2800" dirty="0" smtClean="0"/>
              <a:t>We’ve usually only acknowledged the </a:t>
            </a:r>
            <a:r>
              <a:rPr lang="en-US" sz="2800" u="sng" dirty="0" smtClean="0"/>
              <a:t>adjustment costs</a:t>
            </a:r>
            <a:r>
              <a:rPr lang="en-US" sz="2800" dirty="0" smtClean="0"/>
              <a:t> of moving from less trade to more trade.</a:t>
            </a:r>
          </a:p>
          <a:p>
            <a:r>
              <a:rPr lang="en-US" sz="2800" dirty="0" smtClean="0"/>
              <a:t>I will look here at the costs within a trade equilibrium due to possible shocks.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1027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1426251" y="737733"/>
            <a:ext cx="7239000" cy="52137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1pPr>
            <a:lvl2pPr marL="742950" indent="-28575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2pPr>
            <a:lvl3pPr marL="11430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3pPr>
            <a:lvl4pPr marL="16002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4pPr>
            <a:lvl5pPr marL="20574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External </a:t>
            </a:r>
            <a:r>
              <a:rPr lang="en-US" dirty="0" smtClean="0"/>
              <a:t>shock – Small country</a:t>
            </a:r>
            <a:endParaRPr lang="en-US" dirty="0" smtClean="0"/>
          </a:p>
          <a:p>
            <a:pPr lvl="1"/>
            <a:r>
              <a:rPr lang="en-US" dirty="0" smtClean="0"/>
              <a:t>Suppose </a:t>
            </a:r>
            <a:r>
              <a:rPr lang="en-US" dirty="0" smtClean="0"/>
              <a:t>a small country’s export </a:t>
            </a:r>
            <a:r>
              <a:rPr lang="en-US" dirty="0" smtClean="0"/>
              <a:t>industry becomes suddenly </a:t>
            </a:r>
            <a:r>
              <a:rPr lang="en-US" u="sng" dirty="0" smtClean="0"/>
              <a:t>less</a:t>
            </a:r>
            <a:r>
              <a:rPr lang="en-US" dirty="0" smtClean="0"/>
              <a:t> lucrative</a:t>
            </a:r>
          </a:p>
          <a:p>
            <a:pPr lvl="2"/>
            <a:r>
              <a:rPr lang="en-US" dirty="0" smtClean="0"/>
              <a:t>E.g.,</a:t>
            </a:r>
          </a:p>
          <a:p>
            <a:pPr lvl="3"/>
            <a:r>
              <a:rPr lang="en-US" dirty="0" smtClean="0"/>
              <a:t>Drop in world price</a:t>
            </a:r>
          </a:p>
          <a:p>
            <a:pPr lvl="3"/>
            <a:r>
              <a:rPr lang="en-US" dirty="0" smtClean="0"/>
              <a:t>Increased competition from other countries</a:t>
            </a:r>
          </a:p>
          <a:p>
            <a:pPr lvl="2"/>
            <a:r>
              <a:rPr lang="en-US" dirty="0" smtClean="0"/>
              <a:t>Then you lose.  </a:t>
            </a:r>
          </a:p>
          <a:p>
            <a:pPr lvl="2"/>
            <a:r>
              <a:rPr lang="en-US" dirty="0" smtClean="0"/>
              <a:t>And you would not have lost at all if you had not exported. </a:t>
            </a:r>
          </a:p>
          <a:p>
            <a:pPr lvl="2"/>
            <a:r>
              <a:rPr lang="en-US" dirty="0" smtClean="0"/>
              <a:t>(But what you lose is only what you have gained from trade.)</a:t>
            </a:r>
          </a:p>
        </p:txBody>
      </p:sp>
    </p:spTree>
    <p:extLst>
      <p:ext uri="{BB962C8B-B14F-4D97-AF65-F5344CB8AC3E}">
        <p14:creationId xmlns:p14="http://schemas.microsoft.com/office/powerpoint/2010/main" val="1023050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" name="Straight Connector 50"/>
          <p:cNvCxnSpPr/>
          <p:nvPr/>
        </p:nvCxnSpPr>
        <p:spPr>
          <a:xfrm>
            <a:off x="3657600" y="2590800"/>
            <a:ext cx="0" cy="2819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>
            <a:off x="3657600" y="5410200"/>
            <a:ext cx="2819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 flipV="1">
            <a:off x="3657600" y="3505200"/>
            <a:ext cx="2286000" cy="1905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Freeform 54"/>
          <p:cNvSpPr/>
          <p:nvPr/>
        </p:nvSpPr>
        <p:spPr>
          <a:xfrm>
            <a:off x="4762500" y="3187700"/>
            <a:ext cx="804334" cy="965200"/>
          </a:xfrm>
          <a:custGeom>
            <a:avLst/>
            <a:gdLst>
              <a:gd name="connsiteX0" fmla="*/ 0 w 804334"/>
              <a:gd name="connsiteY0" fmla="*/ 0 h 965200"/>
              <a:gd name="connsiteX1" fmla="*/ 254000 w 804334"/>
              <a:gd name="connsiteY1" fmla="*/ 643467 h 965200"/>
              <a:gd name="connsiteX2" fmla="*/ 804334 w 804334"/>
              <a:gd name="connsiteY2" fmla="*/ 965200 h 965200"/>
              <a:gd name="connsiteX3" fmla="*/ 804334 w 804334"/>
              <a:gd name="connsiteY3" fmla="*/ 96520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4334" h="965200">
                <a:moveTo>
                  <a:pt x="0" y="0"/>
                </a:moveTo>
                <a:cubicBezTo>
                  <a:pt x="59972" y="241300"/>
                  <a:pt x="119944" y="482600"/>
                  <a:pt x="254000" y="643467"/>
                </a:cubicBezTo>
                <a:cubicBezTo>
                  <a:pt x="388056" y="804334"/>
                  <a:pt x="804334" y="965200"/>
                  <a:pt x="804334" y="965200"/>
                </a:cubicBezTo>
                <a:lnTo>
                  <a:pt x="804334" y="965200"/>
                </a:ln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3352800" y="2438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6248400" y="54102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59" name="Oval 58"/>
          <p:cNvSpPr/>
          <p:nvPr/>
        </p:nvSpPr>
        <p:spPr>
          <a:xfrm>
            <a:off x="4900084" y="3709457"/>
            <a:ext cx="76200" cy="76200"/>
          </a:xfrm>
          <a:prstGeom prst="ellipse">
            <a:avLst/>
          </a:prstGeom>
          <a:solidFill>
            <a:srgbClr val="007212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0" name="Straight Connector 59"/>
          <p:cNvCxnSpPr/>
          <p:nvPr/>
        </p:nvCxnSpPr>
        <p:spPr>
          <a:xfrm flipH="1" flipV="1">
            <a:off x="4394200" y="2844800"/>
            <a:ext cx="1543050" cy="255270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Oval 60"/>
          <p:cNvSpPr/>
          <p:nvPr/>
        </p:nvSpPr>
        <p:spPr>
          <a:xfrm>
            <a:off x="5895975" y="5372100"/>
            <a:ext cx="76200" cy="76200"/>
          </a:xfrm>
          <a:prstGeom prst="ellipse">
            <a:avLst/>
          </a:prstGeom>
          <a:solidFill>
            <a:srgbClr val="007212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Connector 61"/>
          <p:cNvCxnSpPr>
            <a:stCxn id="61" idx="1"/>
          </p:cNvCxnSpPr>
          <p:nvPr/>
        </p:nvCxnSpPr>
        <p:spPr>
          <a:xfrm flipH="1" flipV="1">
            <a:off x="3886201" y="3200400"/>
            <a:ext cx="2020933" cy="218285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Freeform 62"/>
          <p:cNvSpPr/>
          <p:nvPr/>
        </p:nvSpPr>
        <p:spPr>
          <a:xfrm>
            <a:off x="4359275" y="3330575"/>
            <a:ext cx="804334" cy="965200"/>
          </a:xfrm>
          <a:custGeom>
            <a:avLst/>
            <a:gdLst>
              <a:gd name="connsiteX0" fmla="*/ 0 w 804334"/>
              <a:gd name="connsiteY0" fmla="*/ 0 h 965200"/>
              <a:gd name="connsiteX1" fmla="*/ 254000 w 804334"/>
              <a:gd name="connsiteY1" fmla="*/ 643467 h 965200"/>
              <a:gd name="connsiteX2" fmla="*/ 804334 w 804334"/>
              <a:gd name="connsiteY2" fmla="*/ 965200 h 965200"/>
              <a:gd name="connsiteX3" fmla="*/ 804334 w 804334"/>
              <a:gd name="connsiteY3" fmla="*/ 96520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4334" h="965200">
                <a:moveTo>
                  <a:pt x="0" y="0"/>
                </a:moveTo>
                <a:cubicBezTo>
                  <a:pt x="59972" y="241300"/>
                  <a:pt x="119944" y="482600"/>
                  <a:pt x="254000" y="643467"/>
                </a:cubicBezTo>
                <a:cubicBezTo>
                  <a:pt x="388056" y="804334"/>
                  <a:pt x="804334" y="965200"/>
                  <a:pt x="804334" y="965200"/>
                </a:cubicBezTo>
                <a:lnTo>
                  <a:pt x="804334" y="965200"/>
                </a:ln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4581525" y="3946525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itle 1"/>
          <p:cNvSpPr>
            <a:spLocks noGrp="1"/>
          </p:cNvSpPr>
          <p:nvPr>
            <p:ph type="title"/>
          </p:nvPr>
        </p:nvSpPr>
        <p:spPr>
          <a:xfrm>
            <a:off x="1447800" y="787400"/>
            <a:ext cx="7239000" cy="1127125"/>
          </a:xfrm>
        </p:spPr>
        <p:txBody>
          <a:bodyPr/>
          <a:lstStyle/>
          <a:p>
            <a:r>
              <a:rPr lang="en-US" sz="2800" dirty="0" smtClean="0"/>
              <a:t>Small Country, External Shock</a:t>
            </a:r>
            <a:br>
              <a:rPr lang="en-US" sz="2800" dirty="0" smtClean="0"/>
            </a:br>
            <a:r>
              <a:rPr lang="en-US" sz="2800" dirty="0"/>
              <a:t> </a:t>
            </a:r>
            <a:r>
              <a:rPr lang="en-US" sz="2800" dirty="0" smtClean="0"/>
              <a:t>(price change:  fall in world price of X)</a:t>
            </a:r>
            <a:endParaRPr lang="en-US" sz="2800" dirty="0"/>
          </a:p>
        </p:txBody>
      </p:sp>
      <p:sp>
        <p:nvSpPr>
          <p:cNvPr id="67" name="Oval 66"/>
          <p:cNvSpPr/>
          <p:nvPr/>
        </p:nvSpPr>
        <p:spPr>
          <a:xfrm>
            <a:off x="5895975" y="5375275"/>
            <a:ext cx="76200" cy="76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1264268" y="5768871"/>
            <a:ext cx="6406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Note:  Autarky would have insulated country from this loss, but only by depriving it of the gain from trade.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625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1426251" y="737733"/>
            <a:ext cx="7239000" cy="2480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1pPr>
            <a:lvl2pPr marL="742950" indent="-28575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2pPr>
            <a:lvl3pPr marL="11430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3pPr>
            <a:lvl4pPr marL="16002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4pPr>
            <a:lvl5pPr marL="20574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External </a:t>
            </a:r>
            <a:r>
              <a:rPr lang="en-US" dirty="0" smtClean="0"/>
              <a:t>shock – Large country</a:t>
            </a:r>
            <a:endParaRPr lang="en-US" dirty="0" smtClean="0"/>
          </a:p>
          <a:p>
            <a:pPr lvl="1"/>
            <a:r>
              <a:rPr lang="en-US" dirty="0" smtClean="0"/>
              <a:t>A large country is too large to </a:t>
            </a:r>
            <a:r>
              <a:rPr lang="en-US" u="sng" dirty="0" smtClean="0"/>
              <a:t>have</a:t>
            </a:r>
            <a:r>
              <a:rPr lang="en-US" dirty="0" smtClean="0"/>
              <a:t> an external shock</a:t>
            </a:r>
          </a:p>
          <a:p>
            <a:pPr lvl="1"/>
            <a:r>
              <a:rPr lang="en-US" dirty="0" smtClean="0"/>
              <a:t>But that’s an extreme feature of this simple model.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319906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24243"/>
            <a:ext cx="7239000" cy="1127125"/>
          </a:xfrm>
        </p:spPr>
        <p:txBody>
          <a:bodyPr/>
          <a:lstStyle/>
          <a:p>
            <a:r>
              <a:rPr lang="en-US" dirty="0" smtClean="0"/>
              <a:t>The Basic Ricardian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319" y="1822637"/>
            <a:ext cx="7239000" cy="4216539"/>
          </a:xfrm>
        </p:spPr>
        <p:txBody>
          <a:bodyPr/>
          <a:lstStyle/>
          <a:p>
            <a:r>
              <a:rPr lang="en-US" sz="2800" dirty="0" smtClean="0"/>
              <a:t>Thus for a small country:</a:t>
            </a:r>
            <a:endParaRPr lang="en-US" sz="2800" dirty="0" smtClean="0"/>
          </a:p>
          <a:p>
            <a:pPr lvl="1"/>
            <a:r>
              <a:rPr lang="en-US" sz="2400" dirty="0" smtClean="0"/>
              <a:t>The Plus of Globalization:</a:t>
            </a:r>
          </a:p>
          <a:p>
            <a:pPr lvl="2"/>
            <a:r>
              <a:rPr lang="en-US" sz="2000" dirty="0" smtClean="0"/>
              <a:t>Gains from trade</a:t>
            </a:r>
          </a:p>
          <a:p>
            <a:pPr lvl="1"/>
            <a:r>
              <a:rPr lang="en-US" sz="2400" dirty="0" smtClean="0"/>
              <a:t>The Peril of Globalization	</a:t>
            </a:r>
          </a:p>
          <a:p>
            <a:pPr lvl="2"/>
            <a:r>
              <a:rPr lang="en-US" sz="2000" dirty="0" smtClean="0"/>
              <a:t>Greater vulnerability to shocks</a:t>
            </a:r>
          </a:p>
          <a:p>
            <a:pPr lvl="1"/>
            <a:r>
              <a:rPr lang="en-US" sz="2400" dirty="0" smtClean="0"/>
              <a:t>Both are largest for small countries</a:t>
            </a:r>
          </a:p>
          <a:p>
            <a:pPr lvl="2"/>
            <a:r>
              <a:rPr lang="en-US" sz="2000" dirty="0" smtClean="0"/>
              <a:t>Globalization leads small countries to “put all of their eggs in one basket</a:t>
            </a:r>
            <a:r>
              <a:rPr lang="en-US" sz="2000" dirty="0" smtClean="0"/>
              <a:t>”</a:t>
            </a:r>
          </a:p>
          <a:p>
            <a:r>
              <a:rPr lang="en-US" sz="2800" dirty="0" smtClean="0"/>
              <a:t>For a large country, except for the mix of outputs, it’s the same as autarky</a:t>
            </a:r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5432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24243"/>
            <a:ext cx="7239000" cy="1127125"/>
          </a:xfrm>
        </p:spPr>
        <p:txBody>
          <a:bodyPr/>
          <a:lstStyle/>
          <a:p>
            <a:r>
              <a:rPr lang="en-US" dirty="0" smtClean="0"/>
              <a:t>Lessons from More General and Modern Trade Theories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319" y="2092050"/>
            <a:ext cx="7239000" cy="3699474"/>
          </a:xfrm>
        </p:spPr>
        <p:txBody>
          <a:bodyPr/>
          <a:lstStyle/>
          <a:p>
            <a:r>
              <a:rPr lang="en-US" sz="2800" dirty="0" smtClean="0"/>
              <a:t>Models of Comparative Advantage</a:t>
            </a:r>
          </a:p>
          <a:p>
            <a:pPr lvl="2"/>
            <a:r>
              <a:rPr lang="en-US" sz="2000" dirty="0" smtClean="0"/>
              <a:t>Many-good Ricardian</a:t>
            </a:r>
          </a:p>
          <a:p>
            <a:pPr lvl="2"/>
            <a:r>
              <a:rPr lang="en-US" sz="2000" dirty="0" smtClean="0"/>
              <a:t>Heckscher-Ohlin</a:t>
            </a:r>
          </a:p>
          <a:p>
            <a:pPr lvl="1"/>
            <a:r>
              <a:rPr lang="en-US" sz="2400" dirty="0" smtClean="0"/>
              <a:t>Small countries specialize more (i.e., produce fewer goods) than large countries</a:t>
            </a:r>
          </a:p>
          <a:p>
            <a:pPr lvl="1"/>
            <a:r>
              <a:rPr lang="en-US" sz="2400" dirty="0" smtClean="0"/>
              <a:t>They gain more from trade, because they shut down more weak industries</a:t>
            </a:r>
          </a:p>
          <a:p>
            <a:pPr lvl="1"/>
            <a:r>
              <a:rPr lang="en-US" sz="2400" dirty="0" smtClean="0"/>
              <a:t>As in simple model, they are more vulnerable to shocks as a result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330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24243"/>
            <a:ext cx="7239000" cy="1127125"/>
          </a:xfrm>
        </p:spPr>
        <p:txBody>
          <a:bodyPr/>
          <a:lstStyle/>
          <a:p>
            <a:r>
              <a:rPr lang="en-US" dirty="0" smtClean="0"/>
              <a:t>Lessons from More General and Modern Trade Theories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319" y="2092050"/>
            <a:ext cx="7239000" cy="4179606"/>
          </a:xfrm>
        </p:spPr>
        <p:txBody>
          <a:bodyPr/>
          <a:lstStyle/>
          <a:p>
            <a:r>
              <a:rPr lang="en-US" dirty="0" smtClean="0"/>
              <a:t>New Trade Theory (Krugman, etc.)</a:t>
            </a:r>
          </a:p>
          <a:p>
            <a:pPr lvl="1"/>
            <a:r>
              <a:rPr lang="en-US" dirty="0" smtClean="0"/>
              <a:t>In Autarky, small countries suffer from </a:t>
            </a:r>
          </a:p>
          <a:p>
            <a:pPr lvl="2"/>
            <a:r>
              <a:rPr lang="en-US" dirty="0" smtClean="0"/>
              <a:t>Small scale in increasing-returns-to-scale (IRS) sectors</a:t>
            </a:r>
          </a:p>
          <a:p>
            <a:pPr lvl="2"/>
            <a:r>
              <a:rPr lang="en-US" dirty="0" smtClean="0"/>
              <a:t>Few firms, hence imperfect competition</a:t>
            </a:r>
          </a:p>
          <a:p>
            <a:pPr lvl="2"/>
            <a:r>
              <a:rPr lang="en-US" dirty="0" smtClean="0"/>
              <a:t>Little variety</a:t>
            </a:r>
          </a:p>
          <a:p>
            <a:pPr lvl="1"/>
            <a:r>
              <a:rPr lang="en-US" dirty="0" smtClean="0"/>
              <a:t>Opening to trade, small countries can gain in each of these dimensions, which large countries already enjoyed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870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24243"/>
            <a:ext cx="7239000" cy="1127125"/>
          </a:xfrm>
        </p:spPr>
        <p:txBody>
          <a:bodyPr/>
          <a:lstStyle/>
          <a:p>
            <a:r>
              <a:rPr lang="en-US" dirty="0" smtClean="0"/>
              <a:t>Lessons from More General and Modern Trade Theories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319" y="2092050"/>
            <a:ext cx="7239000" cy="3096232"/>
          </a:xfrm>
        </p:spPr>
        <p:txBody>
          <a:bodyPr/>
          <a:lstStyle/>
          <a:p>
            <a:r>
              <a:rPr lang="en-US" dirty="0" smtClean="0"/>
              <a:t>New Trade Theory (Krugman, etc.)</a:t>
            </a:r>
          </a:p>
          <a:p>
            <a:pPr lvl="1"/>
            <a:r>
              <a:rPr lang="en-US" dirty="0" smtClean="0"/>
              <a:t>Perils</a:t>
            </a:r>
          </a:p>
          <a:p>
            <a:pPr lvl="2"/>
            <a:r>
              <a:rPr lang="en-US" dirty="0" smtClean="0"/>
              <a:t>To benefit from scale, they must specialize.  Vulnerability is the same as in other models</a:t>
            </a:r>
          </a:p>
          <a:p>
            <a:pPr lvl="2"/>
            <a:r>
              <a:rPr lang="en-US" dirty="0" smtClean="0"/>
              <a:t>With imperfect competition, larger countries are more likely to have market power, hurting small countries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3868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24243"/>
            <a:ext cx="7239000" cy="1127125"/>
          </a:xfrm>
        </p:spPr>
        <p:txBody>
          <a:bodyPr/>
          <a:lstStyle/>
          <a:p>
            <a:r>
              <a:rPr lang="en-US" dirty="0" smtClean="0"/>
              <a:t>How Globalization Matters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319" y="2092050"/>
            <a:ext cx="7239000" cy="3453253"/>
          </a:xfrm>
        </p:spPr>
        <p:txBody>
          <a:bodyPr/>
          <a:lstStyle/>
          <a:p>
            <a:r>
              <a:rPr lang="en-US" dirty="0" smtClean="0"/>
              <a:t>Globalization means</a:t>
            </a:r>
          </a:p>
          <a:p>
            <a:pPr lvl="1"/>
            <a:r>
              <a:rPr lang="en-US" dirty="0" smtClean="0"/>
              <a:t>Reduced barriers to trade</a:t>
            </a:r>
          </a:p>
          <a:p>
            <a:pPr lvl="1"/>
            <a:r>
              <a:rPr lang="en-US" dirty="0" smtClean="0"/>
              <a:t>Fragmentation</a:t>
            </a:r>
          </a:p>
          <a:p>
            <a:pPr lvl="1"/>
            <a:r>
              <a:rPr lang="en-US" dirty="0" smtClean="0"/>
              <a:t>Extension of trade to </a:t>
            </a:r>
            <a:r>
              <a:rPr lang="en-US" dirty="0" smtClean="0"/>
              <a:t>markets than goods:</a:t>
            </a:r>
            <a:endParaRPr lang="en-US" dirty="0" smtClean="0"/>
          </a:p>
          <a:p>
            <a:pPr lvl="2"/>
            <a:r>
              <a:rPr lang="en-US" dirty="0" smtClean="0"/>
              <a:t>Services</a:t>
            </a:r>
          </a:p>
          <a:p>
            <a:pPr lvl="2"/>
            <a:r>
              <a:rPr lang="en-US" dirty="0" smtClean="0"/>
              <a:t>Finance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2887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24243"/>
            <a:ext cx="7239000" cy="1127125"/>
          </a:xfrm>
        </p:spPr>
        <p:txBody>
          <a:bodyPr/>
          <a:lstStyle/>
          <a:p>
            <a:r>
              <a:rPr lang="en-US" dirty="0" smtClean="0"/>
              <a:t>How Globalization Matters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319" y="2092050"/>
            <a:ext cx="7239000" cy="2936188"/>
          </a:xfrm>
        </p:spPr>
        <p:txBody>
          <a:bodyPr/>
          <a:lstStyle/>
          <a:p>
            <a:r>
              <a:rPr lang="en-US" dirty="0" smtClean="0"/>
              <a:t>Reduced barriers to trade</a:t>
            </a:r>
          </a:p>
          <a:p>
            <a:pPr lvl="1"/>
            <a:r>
              <a:rPr lang="en-US" dirty="0" smtClean="0"/>
              <a:t>This just moves us closer to the “free trade” analyzed above.</a:t>
            </a:r>
          </a:p>
          <a:p>
            <a:pPr lvl="1"/>
            <a:r>
              <a:rPr lang="en-US" dirty="0" smtClean="0"/>
              <a:t>Thus it increases both</a:t>
            </a:r>
          </a:p>
          <a:p>
            <a:pPr lvl="2"/>
            <a:r>
              <a:rPr lang="en-US" dirty="0" smtClean="0"/>
              <a:t>Pluses:  gains from trade</a:t>
            </a:r>
          </a:p>
          <a:p>
            <a:pPr lvl="2"/>
            <a:r>
              <a:rPr lang="en-US" dirty="0" smtClean="0"/>
              <a:t>Perils:  vulnerability to shocks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27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24243"/>
            <a:ext cx="7239000" cy="1127125"/>
          </a:xfrm>
        </p:spPr>
        <p:txBody>
          <a:bodyPr/>
          <a:lstStyle/>
          <a:p>
            <a:r>
              <a:rPr lang="en-US" dirty="0" smtClean="0"/>
              <a:t>How Globalization Matters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319" y="2092050"/>
            <a:ext cx="7239000" cy="3724096"/>
          </a:xfrm>
        </p:spPr>
        <p:txBody>
          <a:bodyPr/>
          <a:lstStyle/>
          <a:p>
            <a:r>
              <a:rPr lang="en-US" dirty="0"/>
              <a:t>Fragmentation</a:t>
            </a:r>
          </a:p>
          <a:p>
            <a:pPr lvl="1"/>
            <a:r>
              <a:rPr lang="en-US" dirty="0" smtClean="0"/>
              <a:t>This is the ability to “fragment” the “value chain” – doing different parts of a production process in different countries.  Many names (at least 20)</a:t>
            </a:r>
          </a:p>
          <a:p>
            <a:pPr lvl="2"/>
            <a:r>
              <a:rPr lang="en-US" dirty="0" smtClean="0"/>
              <a:t>“Fragmentation”</a:t>
            </a:r>
          </a:p>
          <a:p>
            <a:pPr lvl="2"/>
            <a:r>
              <a:rPr lang="en-US" dirty="0" smtClean="0"/>
              <a:t>“Offshoring”</a:t>
            </a:r>
          </a:p>
          <a:p>
            <a:pPr lvl="2"/>
            <a:r>
              <a:rPr lang="en-US" dirty="0" smtClean="0"/>
              <a:t>“Trade in tasks”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4137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592388"/>
            <a:ext cx="7239000" cy="2948499"/>
          </a:xfrm>
        </p:spPr>
        <p:txBody>
          <a:bodyPr/>
          <a:lstStyle/>
          <a:p>
            <a:r>
              <a:rPr lang="en-US" dirty="0" smtClean="0"/>
              <a:t>Lessons from basic trade theory</a:t>
            </a:r>
          </a:p>
          <a:p>
            <a:r>
              <a:rPr lang="en-US" dirty="0" smtClean="0"/>
              <a:t>Lessons from more general theories</a:t>
            </a:r>
          </a:p>
          <a:p>
            <a:r>
              <a:rPr lang="en-US" dirty="0" smtClean="0"/>
              <a:t>How globalization has mattered</a:t>
            </a:r>
          </a:p>
          <a:p>
            <a:r>
              <a:rPr lang="en-US" dirty="0" smtClean="0"/>
              <a:t>Limits on both pluses and perils</a:t>
            </a:r>
          </a:p>
          <a:p>
            <a:r>
              <a:rPr lang="en-US" dirty="0" smtClean="0"/>
              <a:t>The special case of banking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3623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24243"/>
            <a:ext cx="7239000" cy="1127125"/>
          </a:xfrm>
        </p:spPr>
        <p:txBody>
          <a:bodyPr/>
          <a:lstStyle/>
          <a:p>
            <a:r>
              <a:rPr lang="en-US" dirty="0" smtClean="0"/>
              <a:t>How Globalization Matters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319" y="2092050"/>
            <a:ext cx="7239000" cy="3687163"/>
          </a:xfrm>
        </p:spPr>
        <p:txBody>
          <a:bodyPr/>
          <a:lstStyle/>
          <a:p>
            <a:r>
              <a:rPr lang="en-US" dirty="0" smtClean="0"/>
              <a:t>Fragmentation </a:t>
            </a:r>
          </a:p>
          <a:p>
            <a:pPr lvl="1"/>
            <a:r>
              <a:rPr lang="en-US" dirty="0" smtClean="0"/>
              <a:t>Expands </a:t>
            </a:r>
          </a:p>
          <a:p>
            <a:pPr lvl="2"/>
            <a:r>
              <a:rPr lang="en-US" dirty="0" smtClean="0"/>
              <a:t>The number of things (goods, tasks, etc.) that can be traded, and thus</a:t>
            </a:r>
          </a:p>
          <a:p>
            <a:pPr lvl="2"/>
            <a:r>
              <a:rPr lang="en-US" dirty="0" smtClean="0"/>
              <a:t>The scope for trade, gains from trade, and specialization</a:t>
            </a:r>
          </a:p>
          <a:p>
            <a:pPr lvl="2"/>
            <a:r>
              <a:rPr lang="en-US" dirty="0" smtClean="0"/>
              <a:t>Both the Pluses and the Perils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8949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24243"/>
            <a:ext cx="7239000" cy="1127125"/>
          </a:xfrm>
        </p:spPr>
        <p:txBody>
          <a:bodyPr/>
          <a:lstStyle/>
          <a:p>
            <a:r>
              <a:rPr lang="en-US" dirty="0" smtClean="0"/>
              <a:t>How Globalization Matters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319" y="1619643"/>
            <a:ext cx="7239000" cy="5238357"/>
          </a:xfrm>
        </p:spPr>
        <p:txBody>
          <a:bodyPr/>
          <a:lstStyle/>
          <a:p>
            <a:r>
              <a:rPr lang="en-US" dirty="0" smtClean="0"/>
              <a:t>Fragmentation illustration in Ricardian Model (See Deardorff </a:t>
            </a:r>
            <a:r>
              <a:rPr lang="en-US" i="1" dirty="0" smtClean="0"/>
              <a:t>NAJEF</a:t>
            </a:r>
            <a:r>
              <a:rPr lang="en-US" dirty="0"/>
              <a:t> </a:t>
            </a:r>
            <a:r>
              <a:rPr lang="en-US" dirty="0" smtClean="0"/>
              <a:t>1998)</a:t>
            </a:r>
          </a:p>
          <a:p>
            <a:pPr lvl="1"/>
            <a:r>
              <a:rPr lang="en-US" dirty="0" smtClean="0"/>
              <a:t>Suppose that good X is made from several parts.  Assume the parts</a:t>
            </a:r>
          </a:p>
          <a:p>
            <a:pPr lvl="2"/>
            <a:r>
              <a:rPr lang="en-US" dirty="0" smtClean="0"/>
              <a:t>Can be traded</a:t>
            </a:r>
          </a:p>
          <a:p>
            <a:pPr lvl="2"/>
            <a:r>
              <a:rPr lang="en-US" dirty="0" smtClean="0"/>
              <a:t>Some can be produced more cheaply abroad</a:t>
            </a:r>
          </a:p>
          <a:p>
            <a:pPr lvl="1"/>
            <a:r>
              <a:rPr lang="en-US" dirty="0" smtClean="0"/>
              <a:t>Then trade in parts allows a given labor force to produce more X: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5653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" name="Straight Connector 50"/>
          <p:cNvCxnSpPr/>
          <p:nvPr/>
        </p:nvCxnSpPr>
        <p:spPr>
          <a:xfrm>
            <a:off x="3657600" y="2590800"/>
            <a:ext cx="0" cy="2819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>
            <a:off x="3657600" y="5410200"/>
            <a:ext cx="3581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 flipV="1">
            <a:off x="3657600" y="3505200"/>
            <a:ext cx="2286000" cy="1905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Freeform 54"/>
          <p:cNvSpPr/>
          <p:nvPr/>
        </p:nvSpPr>
        <p:spPr>
          <a:xfrm>
            <a:off x="4762500" y="3187700"/>
            <a:ext cx="804334" cy="965200"/>
          </a:xfrm>
          <a:custGeom>
            <a:avLst/>
            <a:gdLst>
              <a:gd name="connsiteX0" fmla="*/ 0 w 804334"/>
              <a:gd name="connsiteY0" fmla="*/ 0 h 965200"/>
              <a:gd name="connsiteX1" fmla="*/ 254000 w 804334"/>
              <a:gd name="connsiteY1" fmla="*/ 643467 h 965200"/>
              <a:gd name="connsiteX2" fmla="*/ 804334 w 804334"/>
              <a:gd name="connsiteY2" fmla="*/ 965200 h 965200"/>
              <a:gd name="connsiteX3" fmla="*/ 804334 w 804334"/>
              <a:gd name="connsiteY3" fmla="*/ 96520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4334" h="965200">
                <a:moveTo>
                  <a:pt x="0" y="0"/>
                </a:moveTo>
                <a:cubicBezTo>
                  <a:pt x="59972" y="241300"/>
                  <a:pt x="119944" y="482600"/>
                  <a:pt x="254000" y="643467"/>
                </a:cubicBezTo>
                <a:cubicBezTo>
                  <a:pt x="388056" y="804334"/>
                  <a:pt x="804334" y="965200"/>
                  <a:pt x="804334" y="965200"/>
                </a:cubicBezTo>
                <a:lnTo>
                  <a:pt x="804334" y="965200"/>
                </a:ln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3352800" y="2438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6934200" y="54102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59" name="Oval 58"/>
          <p:cNvSpPr/>
          <p:nvPr/>
        </p:nvSpPr>
        <p:spPr>
          <a:xfrm>
            <a:off x="4900084" y="3709457"/>
            <a:ext cx="76200" cy="76200"/>
          </a:xfrm>
          <a:prstGeom prst="ellipse">
            <a:avLst/>
          </a:prstGeom>
          <a:solidFill>
            <a:srgbClr val="007212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0" name="Straight Connector 59"/>
          <p:cNvCxnSpPr/>
          <p:nvPr/>
        </p:nvCxnSpPr>
        <p:spPr>
          <a:xfrm flipH="1" flipV="1">
            <a:off x="4394200" y="2844800"/>
            <a:ext cx="1543050" cy="255270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Oval 60"/>
          <p:cNvSpPr/>
          <p:nvPr/>
        </p:nvSpPr>
        <p:spPr>
          <a:xfrm>
            <a:off x="5895975" y="5372100"/>
            <a:ext cx="76200" cy="76200"/>
          </a:xfrm>
          <a:prstGeom prst="ellipse">
            <a:avLst/>
          </a:prstGeom>
          <a:solidFill>
            <a:srgbClr val="007212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itle 1"/>
          <p:cNvSpPr>
            <a:spLocks noGrp="1"/>
          </p:cNvSpPr>
          <p:nvPr>
            <p:ph type="title"/>
          </p:nvPr>
        </p:nvSpPr>
        <p:spPr>
          <a:xfrm>
            <a:off x="1447800" y="787400"/>
            <a:ext cx="7239000" cy="1127125"/>
          </a:xfrm>
        </p:spPr>
        <p:txBody>
          <a:bodyPr/>
          <a:lstStyle/>
          <a:p>
            <a:r>
              <a:rPr lang="en-US" sz="2800" dirty="0" smtClean="0"/>
              <a:t>Extra Gain from Fragmentation</a:t>
            </a:r>
            <a:endParaRPr lang="en-US" sz="2800" dirty="0"/>
          </a:p>
        </p:txBody>
      </p:sp>
      <p:sp>
        <p:nvSpPr>
          <p:cNvPr id="19" name="Freeform 18"/>
          <p:cNvSpPr/>
          <p:nvPr/>
        </p:nvSpPr>
        <p:spPr>
          <a:xfrm>
            <a:off x="4330700" y="3616325"/>
            <a:ext cx="804334" cy="965200"/>
          </a:xfrm>
          <a:custGeom>
            <a:avLst/>
            <a:gdLst>
              <a:gd name="connsiteX0" fmla="*/ 0 w 804334"/>
              <a:gd name="connsiteY0" fmla="*/ 0 h 965200"/>
              <a:gd name="connsiteX1" fmla="*/ 254000 w 804334"/>
              <a:gd name="connsiteY1" fmla="*/ 643467 h 965200"/>
              <a:gd name="connsiteX2" fmla="*/ 804334 w 804334"/>
              <a:gd name="connsiteY2" fmla="*/ 965200 h 965200"/>
              <a:gd name="connsiteX3" fmla="*/ 804334 w 804334"/>
              <a:gd name="connsiteY3" fmla="*/ 96520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4334" h="965200">
                <a:moveTo>
                  <a:pt x="0" y="0"/>
                </a:moveTo>
                <a:cubicBezTo>
                  <a:pt x="59972" y="241300"/>
                  <a:pt x="119944" y="482600"/>
                  <a:pt x="254000" y="643467"/>
                </a:cubicBezTo>
                <a:cubicBezTo>
                  <a:pt x="388056" y="804334"/>
                  <a:pt x="804334" y="965200"/>
                  <a:pt x="804334" y="965200"/>
                </a:cubicBezTo>
                <a:lnTo>
                  <a:pt x="804334" y="965200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 flipH="1" flipV="1">
            <a:off x="5054600" y="2860675"/>
            <a:ext cx="1543050" cy="2552700"/>
          </a:xfrm>
          <a:prstGeom prst="line">
            <a:avLst/>
          </a:prstGeom>
          <a:ln>
            <a:solidFill>
              <a:srgbClr val="6600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Freeform 20"/>
          <p:cNvSpPr/>
          <p:nvPr/>
        </p:nvSpPr>
        <p:spPr>
          <a:xfrm>
            <a:off x="5165725" y="2784475"/>
            <a:ext cx="804334" cy="965200"/>
          </a:xfrm>
          <a:custGeom>
            <a:avLst/>
            <a:gdLst>
              <a:gd name="connsiteX0" fmla="*/ 0 w 804334"/>
              <a:gd name="connsiteY0" fmla="*/ 0 h 965200"/>
              <a:gd name="connsiteX1" fmla="*/ 254000 w 804334"/>
              <a:gd name="connsiteY1" fmla="*/ 643467 h 965200"/>
              <a:gd name="connsiteX2" fmla="*/ 804334 w 804334"/>
              <a:gd name="connsiteY2" fmla="*/ 965200 h 965200"/>
              <a:gd name="connsiteX3" fmla="*/ 804334 w 804334"/>
              <a:gd name="connsiteY3" fmla="*/ 96520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4334" h="965200">
                <a:moveTo>
                  <a:pt x="0" y="0"/>
                </a:moveTo>
                <a:cubicBezTo>
                  <a:pt x="59972" y="241300"/>
                  <a:pt x="119944" y="482600"/>
                  <a:pt x="254000" y="643467"/>
                </a:cubicBezTo>
                <a:cubicBezTo>
                  <a:pt x="388056" y="804334"/>
                  <a:pt x="804334" y="965200"/>
                  <a:pt x="804334" y="965200"/>
                </a:cubicBezTo>
                <a:lnTo>
                  <a:pt x="804334" y="965200"/>
                </a:lnTo>
              </a:path>
            </a:pathLst>
          </a:custGeom>
          <a:ln>
            <a:solidFill>
              <a:srgbClr val="6600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5292725" y="3267075"/>
            <a:ext cx="76200" cy="76200"/>
          </a:xfrm>
          <a:prstGeom prst="ellipse">
            <a:avLst/>
          </a:prstGeom>
          <a:solidFill>
            <a:srgbClr val="660066"/>
          </a:solidFill>
          <a:ln>
            <a:solidFill>
              <a:srgbClr val="6600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556375" y="5365750"/>
            <a:ext cx="76200" cy="76200"/>
          </a:xfrm>
          <a:prstGeom prst="ellipse">
            <a:avLst/>
          </a:prstGeom>
          <a:solidFill>
            <a:srgbClr val="660066"/>
          </a:solidFill>
          <a:ln>
            <a:solidFill>
              <a:srgbClr val="6600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4584700" y="4267200"/>
            <a:ext cx="76200" cy="76200"/>
          </a:xfrm>
          <a:prstGeom prst="ellipse">
            <a:avLst/>
          </a:prstGeom>
          <a:solidFill>
            <a:srgbClr val="00487B"/>
          </a:solidFill>
          <a:ln>
            <a:solidFill>
              <a:srgbClr val="0048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1264267" y="5768871"/>
            <a:ext cx="71007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Fragmentation within the X industry permits country to produce more X by having part of its production done abroad.   </a:t>
            </a:r>
            <a:endParaRPr lang="en-US" dirty="0"/>
          </a:p>
        </p:txBody>
      </p:sp>
      <p:sp>
        <p:nvSpPr>
          <p:cNvPr id="4" name="Freeform 3"/>
          <p:cNvSpPr/>
          <p:nvPr/>
        </p:nvSpPr>
        <p:spPr>
          <a:xfrm>
            <a:off x="6620933" y="5520267"/>
            <a:ext cx="1354667" cy="271031"/>
          </a:xfrm>
          <a:custGeom>
            <a:avLst/>
            <a:gdLst>
              <a:gd name="connsiteX0" fmla="*/ 1354667 w 1354667"/>
              <a:gd name="connsiteY0" fmla="*/ 254000 h 271031"/>
              <a:gd name="connsiteX1" fmla="*/ 1016000 w 1354667"/>
              <a:gd name="connsiteY1" fmla="*/ 33866 h 271031"/>
              <a:gd name="connsiteX2" fmla="*/ 423334 w 1354667"/>
              <a:gd name="connsiteY2" fmla="*/ 270933 h 271031"/>
              <a:gd name="connsiteX3" fmla="*/ 0 w 1354667"/>
              <a:gd name="connsiteY3" fmla="*/ 0 h 271031"/>
              <a:gd name="connsiteX4" fmla="*/ 0 w 1354667"/>
              <a:gd name="connsiteY4" fmla="*/ 0 h 27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4667" h="271031">
                <a:moveTo>
                  <a:pt x="1354667" y="254000"/>
                </a:moveTo>
                <a:cubicBezTo>
                  <a:pt x="1262944" y="142522"/>
                  <a:pt x="1171222" y="31044"/>
                  <a:pt x="1016000" y="33866"/>
                </a:cubicBezTo>
                <a:cubicBezTo>
                  <a:pt x="860778" y="36688"/>
                  <a:pt x="592667" y="276577"/>
                  <a:pt x="423334" y="270933"/>
                </a:cubicBezTo>
                <a:cubicBezTo>
                  <a:pt x="254001" y="265289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ln>
            <a:solidFill>
              <a:srgbClr val="6600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4707467" y="2675467"/>
            <a:ext cx="372533" cy="338666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5487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24243"/>
            <a:ext cx="7239000" cy="1127125"/>
          </a:xfrm>
        </p:spPr>
        <p:txBody>
          <a:bodyPr/>
          <a:lstStyle/>
          <a:p>
            <a:r>
              <a:rPr lang="en-US" dirty="0" smtClean="0"/>
              <a:t>How Globalization Matters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319" y="2092050"/>
            <a:ext cx="7239000" cy="3170099"/>
          </a:xfrm>
        </p:spPr>
        <p:txBody>
          <a:bodyPr/>
          <a:lstStyle/>
          <a:p>
            <a:r>
              <a:rPr lang="en-US" dirty="0" smtClean="0"/>
              <a:t>Fragmentation</a:t>
            </a:r>
          </a:p>
          <a:p>
            <a:pPr lvl="1"/>
            <a:r>
              <a:rPr lang="en-US" dirty="0" smtClean="0"/>
              <a:t>But note the added perils:</a:t>
            </a:r>
          </a:p>
          <a:p>
            <a:pPr lvl="2"/>
            <a:r>
              <a:rPr lang="en-US" dirty="0" smtClean="0"/>
              <a:t>Country is even more specialized, doing only a part, not all, of a production process</a:t>
            </a:r>
          </a:p>
          <a:p>
            <a:pPr lvl="2"/>
            <a:r>
              <a:rPr lang="en-US" dirty="0" smtClean="0"/>
              <a:t>Vulnerable to price changes for the other parts as well as that of the final good</a:t>
            </a:r>
          </a:p>
          <a:p>
            <a:pPr lvl="2"/>
            <a:r>
              <a:rPr lang="en-US" dirty="0" smtClean="0"/>
              <a:t>Vulnerable to supply-chain disruptions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268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24243"/>
            <a:ext cx="7239000" cy="1127125"/>
          </a:xfrm>
        </p:spPr>
        <p:txBody>
          <a:bodyPr/>
          <a:lstStyle/>
          <a:p>
            <a:r>
              <a:rPr lang="en-US" dirty="0" smtClean="0"/>
              <a:t>How Globalization Matters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2385" y="1533250"/>
            <a:ext cx="7239000" cy="4801315"/>
          </a:xfrm>
        </p:spPr>
        <p:txBody>
          <a:bodyPr/>
          <a:lstStyle/>
          <a:p>
            <a:r>
              <a:rPr lang="en-US" sz="2800" dirty="0" smtClean="0"/>
              <a:t>Fragmentation</a:t>
            </a:r>
            <a:endParaRPr lang="en-US" dirty="0" smtClean="0"/>
          </a:p>
          <a:p>
            <a:pPr lvl="1"/>
            <a:r>
              <a:rPr lang="en-US" sz="2400" dirty="0" smtClean="0"/>
              <a:t>Another benefit (due to my student, Rishi Sharma)</a:t>
            </a:r>
          </a:p>
          <a:p>
            <a:pPr lvl="2"/>
            <a:r>
              <a:rPr lang="en-US" sz="2000" dirty="0" smtClean="0"/>
              <a:t>In many industries IRS  arise from increasing the number of varieties of inputs that are available.</a:t>
            </a:r>
          </a:p>
          <a:p>
            <a:pPr lvl="2"/>
            <a:r>
              <a:rPr lang="en-US" sz="2000" dirty="0" smtClean="0"/>
              <a:t>In such industries, small countries cannot be low-cost, as they cannot support many varieties</a:t>
            </a:r>
          </a:p>
          <a:p>
            <a:pPr lvl="2"/>
            <a:r>
              <a:rPr lang="en-US" sz="2000" dirty="0" smtClean="0"/>
              <a:t>Globalization allows them to</a:t>
            </a:r>
          </a:p>
          <a:p>
            <a:pPr lvl="3"/>
            <a:r>
              <a:rPr lang="en-US" sz="1800" dirty="0" smtClean="0"/>
              <a:t>Produce a few varieties for the world market</a:t>
            </a:r>
          </a:p>
          <a:p>
            <a:pPr lvl="3"/>
            <a:r>
              <a:rPr lang="en-US" sz="1800" dirty="0" smtClean="0"/>
              <a:t>Access many varieties for their own production</a:t>
            </a:r>
          </a:p>
          <a:p>
            <a:pPr lvl="3"/>
            <a:r>
              <a:rPr lang="en-US" sz="1800" dirty="0" smtClean="0"/>
              <a:t>Thus gain the advantages of IRS.</a:t>
            </a:r>
          </a:p>
          <a:p>
            <a:pPr lvl="2"/>
            <a:r>
              <a:rPr lang="en-US" sz="2200" dirty="0" smtClean="0"/>
              <a:t>But here again they both specialize and are vulnerable to shocks from world markets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2933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24243"/>
            <a:ext cx="7239000" cy="1127125"/>
          </a:xfrm>
        </p:spPr>
        <p:txBody>
          <a:bodyPr/>
          <a:lstStyle/>
          <a:p>
            <a:r>
              <a:rPr lang="en-US" dirty="0" smtClean="0"/>
              <a:t>Limits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319" y="1634850"/>
            <a:ext cx="7239000" cy="4696671"/>
          </a:xfrm>
        </p:spPr>
        <p:txBody>
          <a:bodyPr/>
          <a:lstStyle/>
          <a:p>
            <a:r>
              <a:rPr lang="en-US" dirty="0" smtClean="0"/>
              <a:t>There are limits to both the pluses and the perils</a:t>
            </a:r>
          </a:p>
          <a:p>
            <a:pPr lvl="1"/>
            <a:r>
              <a:rPr lang="en-US" dirty="0" smtClean="0"/>
              <a:t>Country size (labor force in the Ricardian model) limits how much you can produce of the export good, and thus your vulnerability</a:t>
            </a:r>
          </a:p>
          <a:p>
            <a:pPr lvl="1"/>
            <a:r>
              <a:rPr lang="en-US" dirty="0" smtClean="0"/>
              <a:t>In practice, more than half of any economy is non-traded, which limits the size of the export sector even further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6474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24243"/>
            <a:ext cx="7239000" cy="1127125"/>
          </a:xfrm>
        </p:spPr>
        <p:txBody>
          <a:bodyPr/>
          <a:lstStyle/>
          <a:p>
            <a:r>
              <a:rPr lang="en-US" dirty="0" smtClean="0"/>
              <a:t>Limits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319" y="1634850"/>
            <a:ext cx="7239000" cy="4388894"/>
          </a:xfrm>
        </p:spPr>
        <p:txBody>
          <a:bodyPr/>
          <a:lstStyle/>
          <a:p>
            <a:r>
              <a:rPr lang="en-US" dirty="0" smtClean="0"/>
              <a:t>Thus with </a:t>
            </a:r>
            <a:r>
              <a:rPr lang="en-US" dirty="0"/>
              <a:t>trade only in </a:t>
            </a:r>
            <a:r>
              <a:rPr lang="en-US" dirty="0" smtClean="0"/>
              <a:t>goods, the Perils are limited by the value of the factors (labor, etc.) employed in producing for export.</a:t>
            </a:r>
          </a:p>
          <a:p>
            <a:pPr lvl="1"/>
            <a:r>
              <a:rPr lang="en-US" dirty="0" smtClean="0"/>
              <a:t>The worst that can happen is that the market disappears and all of those resources become unemployed.</a:t>
            </a:r>
          </a:p>
          <a:p>
            <a:pPr lvl="1"/>
            <a:r>
              <a:rPr lang="en-US" dirty="0" smtClean="0"/>
              <a:t>That’s bad, of course, but it could be worse, as we’ll now see.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601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24243"/>
            <a:ext cx="7239000" cy="1127125"/>
          </a:xfrm>
        </p:spPr>
        <p:txBody>
          <a:bodyPr/>
          <a:lstStyle/>
          <a:p>
            <a:r>
              <a:rPr lang="en-US" dirty="0" smtClean="0"/>
              <a:t>Banking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319" y="1634850"/>
            <a:ext cx="7239000" cy="4708981"/>
          </a:xfrm>
        </p:spPr>
        <p:txBody>
          <a:bodyPr/>
          <a:lstStyle/>
          <a:p>
            <a:r>
              <a:rPr lang="en-US" sz="2800" dirty="0" smtClean="0"/>
              <a:t>In most industries, the value at risk is the value of what you produce.</a:t>
            </a:r>
          </a:p>
          <a:p>
            <a:r>
              <a:rPr lang="en-US" sz="2800" dirty="0" smtClean="0"/>
              <a:t>In banking, the value at risk can be much larger</a:t>
            </a:r>
          </a:p>
          <a:p>
            <a:pPr lvl="1"/>
            <a:r>
              <a:rPr lang="en-US" sz="2400" dirty="0" smtClean="0"/>
              <a:t>Banking consists of simultaneous borrowing and lending</a:t>
            </a:r>
          </a:p>
          <a:p>
            <a:pPr lvl="1"/>
            <a:r>
              <a:rPr lang="en-US" sz="2400" dirty="0" smtClean="0"/>
              <a:t>The labor required depends on the number of transactions, </a:t>
            </a:r>
            <a:r>
              <a:rPr lang="en-US" sz="2400" u="sng" dirty="0" smtClean="0"/>
              <a:t>not</a:t>
            </a:r>
            <a:r>
              <a:rPr lang="en-US" sz="2400" dirty="0" smtClean="0"/>
              <a:t> on their monetary size</a:t>
            </a:r>
          </a:p>
          <a:p>
            <a:pPr lvl="1"/>
            <a:r>
              <a:rPr lang="en-US" sz="2400" dirty="0" smtClean="0"/>
              <a:t>A given labor force engaged in banking will have assets and liabilities worth many times the value of the labor.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0207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24243"/>
            <a:ext cx="7239000" cy="1127125"/>
          </a:xfrm>
        </p:spPr>
        <p:txBody>
          <a:bodyPr/>
          <a:lstStyle/>
          <a:p>
            <a:r>
              <a:rPr lang="en-US" dirty="0" smtClean="0"/>
              <a:t>Banking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319" y="1634850"/>
            <a:ext cx="7239000" cy="2148281"/>
          </a:xfrm>
        </p:spPr>
        <p:txBody>
          <a:bodyPr/>
          <a:lstStyle/>
          <a:p>
            <a:r>
              <a:rPr lang="en-US" sz="2800" dirty="0" smtClean="0"/>
              <a:t>What are the limits?</a:t>
            </a:r>
          </a:p>
          <a:p>
            <a:pPr lvl="1"/>
            <a:r>
              <a:rPr lang="en-US" sz="2400" u="sng" dirty="0" smtClean="0"/>
              <a:t>Not</a:t>
            </a:r>
            <a:r>
              <a:rPr lang="en-US" sz="2400" dirty="0" smtClean="0"/>
              <a:t> the labor force, as in the production of goods.</a:t>
            </a:r>
          </a:p>
          <a:p>
            <a:pPr lvl="1"/>
            <a:r>
              <a:rPr lang="en-US" sz="2400" dirty="0" smtClean="0"/>
              <a:t>Banking is limited by </a:t>
            </a:r>
            <a:r>
              <a:rPr lang="en-US" sz="2400" u="sng" dirty="0" smtClean="0"/>
              <a:t>the size of the market</a:t>
            </a:r>
            <a:r>
              <a:rPr lang="en-US" sz="2400" dirty="0" smtClean="0"/>
              <a:t> from which assets and liabilities can be drawn.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4851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24243"/>
            <a:ext cx="7239000" cy="1127125"/>
          </a:xfrm>
        </p:spPr>
        <p:txBody>
          <a:bodyPr/>
          <a:lstStyle/>
          <a:p>
            <a:r>
              <a:rPr lang="en-US" dirty="0" smtClean="0"/>
              <a:t>Banking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319" y="1634850"/>
            <a:ext cx="7239000" cy="4512004"/>
          </a:xfrm>
        </p:spPr>
        <p:txBody>
          <a:bodyPr/>
          <a:lstStyle/>
          <a:p>
            <a:r>
              <a:rPr lang="en-US" sz="2800" dirty="0" smtClean="0"/>
              <a:t>In a small country</a:t>
            </a:r>
          </a:p>
          <a:p>
            <a:pPr lvl="1"/>
            <a:r>
              <a:rPr lang="en-US" sz="2400" dirty="0" smtClean="0"/>
              <a:t>Without trade in financial services, the country’s market, and therefore its banks, are small.</a:t>
            </a:r>
          </a:p>
          <a:p>
            <a:pPr lvl="1"/>
            <a:r>
              <a:rPr lang="en-US" sz="2400" dirty="0" smtClean="0"/>
              <a:t>With trade in financial services, banks in even a small country may be limited only by the size of the world market.</a:t>
            </a:r>
          </a:p>
          <a:p>
            <a:pPr lvl="1"/>
            <a:r>
              <a:rPr lang="en-US" sz="2400" dirty="0" smtClean="0"/>
              <a:t>Thus banks can become much larger than their countries</a:t>
            </a:r>
          </a:p>
          <a:p>
            <a:pPr lvl="2"/>
            <a:r>
              <a:rPr lang="en-US" dirty="0" smtClean="0"/>
              <a:t>The plus:  When times are good, they make huge profits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7036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24243"/>
            <a:ext cx="7239000" cy="1127125"/>
          </a:xfrm>
        </p:spPr>
        <p:txBody>
          <a:bodyPr/>
          <a:lstStyle/>
          <a:p>
            <a:r>
              <a:rPr lang="en-US" dirty="0" smtClean="0"/>
              <a:t>The Basic Ricardian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319" y="1822637"/>
            <a:ext cx="7239000" cy="3884140"/>
          </a:xfrm>
        </p:spPr>
        <p:txBody>
          <a:bodyPr/>
          <a:lstStyle/>
          <a:p>
            <a:r>
              <a:rPr lang="en-US" dirty="0" smtClean="0"/>
              <a:t>The role of country size in the 2-good, 2-country model</a:t>
            </a:r>
          </a:p>
          <a:p>
            <a:pPr lvl="1"/>
            <a:r>
              <a:rPr lang="en-US" dirty="0" smtClean="0"/>
              <a:t>If countries are of similar size</a:t>
            </a:r>
          </a:p>
          <a:p>
            <a:pPr lvl="2"/>
            <a:r>
              <a:rPr lang="en-US" dirty="0" smtClean="0"/>
              <a:t>Both specialize</a:t>
            </a:r>
          </a:p>
          <a:p>
            <a:pPr lvl="2"/>
            <a:r>
              <a:rPr lang="en-US" dirty="0" smtClean="0"/>
              <a:t>Both gain from trade</a:t>
            </a:r>
          </a:p>
          <a:p>
            <a:pPr lvl="1"/>
            <a:r>
              <a:rPr lang="en-US" dirty="0" smtClean="0"/>
              <a:t>If one is small and the other large</a:t>
            </a:r>
          </a:p>
          <a:p>
            <a:pPr lvl="2"/>
            <a:r>
              <a:rPr lang="en-US" dirty="0" smtClean="0"/>
              <a:t>Small country specializes and gains</a:t>
            </a:r>
          </a:p>
          <a:p>
            <a:pPr lvl="2"/>
            <a:r>
              <a:rPr lang="en-US" dirty="0" smtClean="0"/>
              <a:t>Large country does neither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0218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24243"/>
            <a:ext cx="7239000" cy="1127125"/>
          </a:xfrm>
        </p:spPr>
        <p:txBody>
          <a:bodyPr/>
          <a:lstStyle/>
          <a:p>
            <a:r>
              <a:rPr lang="en-US" dirty="0" smtClean="0"/>
              <a:t>Banking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319" y="1634850"/>
            <a:ext cx="7239000" cy="4364272"/>
          </a:xfrm>
        </p:spPr>
        <p:txBody>
          <a:bodyPr/>
          <a:lstStyle/>
          <a:p>
            <a:r>
              <a:rPr lang="en-US" sz="2800" dirty="0" smtClean="0"/>
              <a:t>The Peril of banks in a small country</a:t>
            </a:r>
          </a:p>
          <a:p>
            <a:pPr lvl="1"/>
            <a:r>
              <a:rPr lang="en-US" sz="2400" dirty="0" smtClean="0"/>
              <a:t>They become</a:t>
            </a:r>
          </a:p>
          <a:p>
            <a:pPr lvl="2"/>
            <a:r>
              <a:rPr lang="en-US" sz="2000" dirty="0" smtClean="0"/>
              <a:t>Too big to fail</a:t>
            </a:r>
          </a:p>
          <a:p>
            <a:pPr marL="914400" lvl="2" indent="0">
              <a:buNone/>
            </a:pPr>
            <a:r>
              <a:rPr lang="en-US" sz="2000" dirty="0" smtClean="0"/>
              <a:t>But also</a:t>
            </a:r>
          </a:p>
          <a:p>
            <a:pPr lvl="2"/>
            <a:r>
              <a:rPr lang="en-US" sz="2000" dirty="0" smtClean="0"/>
              <a:t>Too big (for their governments) to save</a:t>
            </a:r>
          </a:p>
          <a:p>
            <a:pPr lvl="1"/>
            <a:r>
              <a:rPr lang="en-US" dirty="0" smtClean="0"/>
              <a:t>Result:  The </a:t>
            </a:r>
            <a:r>
              <a:rPr lang="en-US" u="sng" dirty="0" smtClean="0"/>
              <a:t>country</a:t>
            </a:r>
            <a:r>
              <a:rPr lang="en-US" dirty="0" smtClean="0"/>
              <a:t> fails</a:t>
            </a:r>
          </a:p>
          <a:p>
            <a:pPr lvl="2"/>
            <a:r>
              <a:rPr lang="en-US" dirty="0" smtClean="0"/>
              <a:t>Iceland</a:t>
            </a:r>
          </a:p>
          <a:p>
            <a:pPr lvl="2"/>
            <a:r>
              <a:rPr lang="en-US" dirty="0" smtClean="0"/>
              <a:t>Greece (?)</a:t>
            </a:r>
          </a:p>
          <a:p>
            <a:pPr lvl="2"/>
            <a:r>
              <a:rPr lang="en-US" dirty="0" smtClean="0"/>
              <a:t>Cyprus</a:t>
            </a:r>
          </a:p>
          <a:p>
            <a:pPr lvl="2"/>
            <a:r>
              <a:rPr lang="en-US" dirty="0" smtClean="0"/>
              <a:t>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6748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24243"/>
            <a:ext cx="7239000" cy="1127125"/>
          </a:xfrm>
        </p:spPr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319" y="1634850"/>
            <a:ext cx="7239000" cy="4130361"/>
          </a:xfrm>
        </p:spPr>
        <p:txBody>
          <a:bodyPr/>
          <a:lstStyle/>
          <a:p>
            <a:r>
              <a:rPr lang="en-US" dirty="0" smtClean="0"/>
              <a:t>Trade economists are accustomed to acknowledging that there are both winners and losers from trade.  </a:t>
            </a:r>
          </a:p>
          <a:p>
            <a:r>
              <a:rPr lang="en-US" dirty="0" smtClean="0"/>
              <a:t>We routinely argue that the gains are larger than the losses, and therefore we opt for free trade, hoping (in vain) that losers will be compensated by winners.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3177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24243"/>
            <a:ext cx="7239000" cy="1127125"/>
          </a:xfrm>
        </p:spPr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319" y="1634850"/>
            <a:ext cx="7239000" cy="3637919"/>
          </a:xfrm>
        </p:spPr>
        <p:txBody>
          <a:bodyPr/>
          <a:lstStyle/>
          <a:p>
            <a:r>
              <a:rPr lang="en-US" dirty="0" smtClean="0"/>
              <a:t>We need also to acknowledge that the gains from trade (the pluses) are accompanied by perils, when countries experience shocks.</a:t>
            </a:r>
          </a:p>
          <a:p>
            <a:r>
              <a:rPr lang="en-US" dirty="0" smtClean="0"/>
              <a:t>We have not done much to assess whether the pluses outweigh the perils.  We should.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5764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24243"/>
            <a:ext cx="7239000" cy="1127125"/>
          </a:xfrm>
        </p:spPr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319" y="1634850"/>
            <a:ext cx="7239000" cy="3834896"/>
          </a:xfrm>
        </p:spPr>
        <p:txBody>
          <a:bodyPr/>
          <a:lstStyle/>
          <a:p>
            <a:r>
              <a:rPr lang="en-US" dirty="0" smtClean="0"/>
              <a:t>I’m inclined to believe (without much basis, I admit)</a:t>
            </a:r>
          </a:p>
          <a:p>
            <a:pPr lvl="1"/>
            <a:r>
              <a:rPr lang="en-US" dirty="0" smtClean="0"/>
              <a:t>That the pluses of trade in goods are large enough to justify our living with the perils</a:t>
            </a:r>
          </a:p>
          <a:p>
            <a:pPr lvl="1"/>
            <a:r>
              <a:rPr lang="en-US" dirty="0" smtClean="0"/>
              <a:t>And that the same is true of trade in most services, including “trade in tasks”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2463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24243"/>
            <a:ext cx="7239000" cy="1127125"/>
          </a:xfrm>
        </p:spPr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319" y="1634850"/>
            <a:ext cx="7239000" cy="2062103"/>
          </a:xfrm>
        </p:spPr>
        <p:txBody>
          <a:bodyPr/>
          <a:lstStyle/>
          <a:p>
            <a:r>
              <a:rPr lang="en-US" dirty="0" smtClean="0"/>
              <a:t>But I have doubts about the balance of pluses and perils when it comes to international banks, especially when based in small countries.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6847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1375451" y="1856504"/>
            <a:ext cx="7239000" cy="3428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1pPr>
            <a:lvl2pPr marL="742950" indent="-28575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2pPr>
            <a:lvl3pPr marL="11430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3pPr>
            <a:lvl4pPr marL="16002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4pPr>
            <a:lvl5pPr marL="20574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If countries are of similar size</a:t>
            </a:r>
          </a:p>
          <a:p>
            <a:pPr lvl="1"/>
            <a:r>
              <a:rPr lang="en-US" dirty="0" smtClean="0"/>
              <a:t>Each can produce what the other needs of one good.</a:t>
            </a:r>
          </a:p>
          <a:p>
            <a:pPr lvl="1"/>
            <a:r>
              <a:rPr lang="en-US" dirty="0" smtClean="0"/>
              <a:t>Both completely specialize.</a:t>
            </a:r>
          </a:p>
          <a:p>
            <a:pPr lvl="1"/>
            <a:r>
              <a:rPr lang="en-US" dirty="0" smtClean="0"/>
              <a:t>Both gain from imports that are cheaper than they could have produced themselves.</a:t>
            </a:r>
          </a:p>
        </p:txBody>
      </p:sp>
    </p:spTree>
    <p:extLst>
      <p:ext uri="{BB962C8B-B14F-4D97-AF65-F5344CB8AC3E}">
        <p14:creationId xmlns:p14="http://schemas.microsoft.com/office/powerpoint/2010/main" val="13264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981200" y="2286000"/>
            <a:ext cx="0" cy="2819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1981200" y="5105400"/>
            <a:ext cx="2819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1981200" y="3276600"/>
            <a:ext cx="1219200" cy="1828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Freeform 15"/>
          <p:cNvSpPr/>
          <p:nvPr/>
        </p:nvSpPr>
        <p:spPr>
          <a:xfrm>
            <a:off x="2404533" y="3606800"/>
            <a:ext cx="804334" cy="965200"/>
          </a:xfrm>
          <a:custGeom>
            <a:avLst/>
            <a:gdLst>
              <a:gd name="connsiteX0" fmla="*/ 0 w 804334"/>
              <a:gd name="connsiteY0" fmla="*/ 0 h 965200"/>
              <a:gd name="connsiteX1" fmla="*/ 254000 w 804334"/>
              <a:gd name="connsiteY1" fmla="*/ 643467 h 965200"/>
              <a:gd name="connsiteX2" fmla="*/ 804334 w 804334"/>
              <a:gd name="connsiteY2" fmla="*/ 965200 h 965200"/>
              <a:gd name="connsiteX3" fmla="*/ 804334 w 804334"/>
              <a:gd name="connsiteY3" fmla="*/ 96520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4334" h="965200">
                <a:moveTo>
                  <a:pt x="0" y="0"/>
                </a:moveTo>
                <a:cubicBezTo>
                  <a:pt x="59972" y="241300"/>
                  <a:pt x="119944" y="482600"/>
                  <a:pt x="254000" y="643467"/>
                </a:cubicBezTo>
                <a:cubicBezTo>
                  <a:pt x="388056" y="804334"/>
                  <a:pt x="804334" y="965200"/>
                  <a:pt x="804334" y="965200"/>
                </a:cubicBezTo>
                <a:lnTo>
                  <a:pt x="804334" y="965200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>
            <a:off x="5257800" y="2286000"/>
            <a:ext cx="0" cy="2819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5257800" y="5105400"/>
            <a:ext cx="2819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5257800" y="3733800"/>
            <a:ext cx="1676400" cy="1371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Freeform 23"/>
          <p:cNvSpPr/>
          <p:nvPr/>
        </p:nvSpPr>
        <p:spPr>
          <a:xfrm>
            <a:off x="5681133" y="3606800"/>
            <a:ext cx="804334" cy="965200"/>
          </a:xfrm>
          <a:custGeom>
            <a:avLst/>
            <a:gdLst>
              <a:gd name="connsiteX0" fmla="*/ 0 w 804334"/>
              <a:gd name="connsiteY0" fmla="*/ 0 h 965200"/>
              <a:gd name="connsiteX1" fmla="*/ 254000 w 804334"/>
              <a:gd name="connsiteY1" fmla="*/ 643467 h 965200"/>
              <a:gd name="connsiteX2" fmla="*/ 804334 w 804334"/>
              <a:gd name="connsiteY2" fmla="*/ 965200 h 965200"/>
              <a:gd name="connsiteX3" fmla="*/ 804334 w 804334"/>
              <a:gd name="connsiteY3" fmla="*/ 96520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4334" h="965200">
                <a:moveTo>
                  <a:pt x="0" y="0"/>
                </a:moveTo>
                <a:cubicBezTo>
                  <a:pt x="59972" y="241300"/>
                  <a:pt x="119944" y="482600"/>
                  <a:pt x="254000" y="643467"/>
                </a:cubicBezTo>
                <a:cubicBezTo>
                  <a:pt x="388056" y="804334"/>
                  <a:pt x="804334" y="965200"/>
                  <a:pt x="804334" y="965200"/>
                </a:cubicBezTo>
                <a:lnTo>
                  <a:pt x="804334" y="965200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4572000" y="5105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1676400" y="2133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953000" y="2133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848600" y="5105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37" name="Title 1"/>
          <p:cNvSpPr>
            <a:spLocks noGrp="1"/>
          </p:cNvSpPr>
          <p:nvPr>
            <p:ph type="title"/>
          </p:nvPr>
        </p:nvSpPr>
        <p:spPr>
          <a:xfrm>
            <a:off x="1447800" y="685800"/>
            <a:ext cx="7239000" cy="1127125"/>
          </a:xfrm>
        </p:spPr>
        <p:txBody>
          <a:bodyPr/>
          <a:lstStyle/>
          <a:p>
            <a:r>
              <a:rPr lang="en-US" dirty="0" smtClean="0"/>
              <a:t>Similar Size, Autarky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3505200" y="25908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Production = Consumption</a:t>
            </a:r>
            <a:endParaRPr lang="en-US" dirty="0"/>
          </a:p>
        </p:txBody>
      </p:sp>
      <p:sp>
        <p:nvSpPr>
          <p:cNvPr id="39" name="Freeform 38"/>
          <p:cNvSpPr/>
          <p:nvPr/>
        </p:nvSpPr>
        <p:spPr>
          <a:xfrm>
            <a:off x="2667000" y="3213100"/>
            <a:ext cx="1136650" cy="977900"/>
          </a:xfrm>
          <a:custGeom>
            <a:avLst/>
            <a:gdLst>
              <a:gd name="connsiteX0" fmla="*/ 1143000 w 1143000"/>
              <a:gd name="connsiteY0" fmla="*/ 0 h 952500"/>
              <a:gd name="connsiteX1" fmla="*/ 584200 w 1143000"/>
              <a:gd name="connsiteY1" fmla="*/ 387350 h 952500"/>
              <a:gd name="connsiteX2" fmla="*/ 781050 w 1143000"/>
              <a:gd name="connsiteY2" fmla="*/ 615950 h 952500"/>
              <a:gd name="connsiteX3" fmla="*/ 0 w 1143000"/>
              <a:gd name="connsiteY3" fmla="*/ 952500 h 952500"/>
              <a:gd name="connsiteX4" fmla="*/ 0 w 1143000"/>
              <a:gd name="connsiteY4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3000" h="952500">
                <a:moveTo>
                  <a:pt x="1143000" y="0"/>
                </a:moveTo>
                <a:cubicBezTo>
                  <a:pt x="893762" y="142346"/>
                  <a:pt x="644525" y="284692"/>
                  <a:pt x="584200" y="387350"/>
                </a:cubicBezTo>
                <a:cubicBezTo>
                  <a:pt x="523875" y="490008"/>
                  <a:pt x="878417" y="521758"/>
                  <a:pt x="781050" y="615950"/>
                </a:cubicBezTo>
                <a:cubicBezTo>
                  <a:pt x="683683" y="710142"/>
                  <a:pt x="0" y="952500"/>
                  <a:pt x="0" y="952500"/>
                </a:cubicBezTo>
                <a:lnTo>
                  <a:pt x="0" y="952500"/>
                </a:lnTo>
              </a:path>
            </a:pathLst>
          </a:cu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590800" y="4191000"/>
            <a:ext cx="76200" cy="76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 41"/>
          <p:cNvSpPr/>
          <p:nvPr/>
        </p:nvSpPr>
        <p:spPr>
          <a:xfrm>
            <a:off x="5010150" y="3159935"/>
            <a:ext cx="1219950" cy="1088215"/>
          </a:xfrm>
          <a:custGeom>
            <a:avLst/>
            <a:gdLst>
              <a:gd name="connsiteX0" fmla="*/ 0 w 1219950"/>
              <a:gd name="connsiteY0" fmla="*/ 27765 h 1088215"/>
              <a:gd name="connsiteX1" fmla="*/ 1168400 w 1219950"/>
              <a:gd name="connsiteY1" fmla="*/ 135715 h 1088215"/>
              <a:gd name="connsiteX2" fmla="*/ 1028700 w 1219950"/>
              <a:gd name="connsiteY2" fmla="*/ 1088215 h 1088215"/>
              <a:gd name="connsiteX3" fmla="*/ 1028700 w 1219950"/>
              <a:gd name="connsiteY3" fmla="*/ 1088215 h 1088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950" h="1088215">
                <a:moveTo>
                  <a:pt x="0" y="27765"/>
                </a:moveTo>
                <a:cubicBezTo>
                  <a:pt x="498475" y="-6631"/>
                  <a:pt x="996950" y="-41027"/>
                  <a:pt x="1168400" y="135715"/>
                </a:cubicBezTo>
                <a:cubicBezTo>
                  <a:pt x="1339850" y="312457"/>
                  <a:pt x="1028700" y="1088215"/>
                  <a:pt x="1028700" y="1088215"/>
                </a:cubicBezTo>
                <a:lnTo>
                  <a:pt x="1028700" y="1088215"/>
                </a:lnTo>
              </a:path>
            </a:pathLst>
          </a:cu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5943600" y="4267200"/>
            <a:ext cx="76200" cy="76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Slide Number Placeholder 4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3941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981200" y="2286000"/>
            <a:ext cx="0" cy="2819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1981200" y="5105400"/>
            <a:ext cx="2819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1981200" y="3276600"/>
            <a:ext cx="1219200" cy="1828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Freeform 15"/>
          <p:cNvSpPr/>
          <p:nvPr/>
        </p:nvSpPr>
        <p:spPr>
          <a:xfrm>
            <a:off x="2404533" y="3606800"/>
            <a:ext cx="804334" cy="965200"/>
          </a:xfrm>
          <a:custGeom>
            <a:avLst/>
            <a:gdLst>
              <a:gd name="connsiteX0" fmla="*/ 0 w 804334"/>
              <a:gd name="connsiteY0" fmla="*/ 0 h 965200"/>
              <a:gd name="connsiteX1" fmla="*/ 254000 w 804334"/>
              <a:gd name="connsiteY1" fmla="*/ 643467 h 965200"/>
              <a:gd name="connsiteX2" fmla="*/ 804334 w 804334"/>
              <a:gd name="connsiteY2" fmla="*/ 965200 h 965200"/>
              <a:gd name="connsiteX3" fmla="*/ 804334 w 804334"/>
              <a:gd name="connsiteY3" fmla="*/ 96520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4334" h="965200">
                <a:moveTo>
                  <a:pt x="0" y="0"/>
                </a:moveTo>
                <a:cubicBezTo>
                  <a:pt x="59972" y="241300"/>
                  <a:pt x="119944" y="482600"/>
                  <a:pt x="254000" y="643467"/>
                </a:cubicBezTo>
                <a:cubicBezTo>
                  <a:pt x="388056" y="804334"/>
                  <a:pt x="804334" y="965200"/>
                  <a:pt x="804334" y="965200"/>
                </a:cubicBezTo>
                <a:lnTo>
                  <a:pt x="804334" y="965200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 flipH="1" flipV="1">
            <a:off x="1981200" y="3276600"/>
            <a:ext cx="1676400" cy="182880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Freeform 19"/>
          <p:cNvSpPr/>
          <p:nvPr/>
        </p:nvSpPr>
        <p:spPr>
          <a:xfrm>
            <a:off x="2520950" y="3489325"/>
            <a:ext cx="804334" cy="965200"/>
          </a:xfrm>
          <a:custGeom>
            <a:avLst/>
            <a:gdLst>
              <a:gd name="connsiteX0" fmla="*/ 0 w 804334"/>
              <a:gd name="connsiteY0" fmla="*/ 0 h 965200"/>
              <a:gd name="connsiteX1" fmla="*/ 254000 w 804334"/>
              <a:gd name="connsiteY1" fmla="*/ 643467 h 965200"/>
              <a:gd name="connsiteX2" fmla="*/ 804334 w 804334"/>
              <a:gd name="connsiteY2" fmla="*/ 965200 h 965200"/>
              <a:gd name="connsiteX3" fmla="*/ 804334 w 804334"/>
              <a:gd name="connsiteY3" fmla="*/ 96520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4334" h="965200">
                <a:moveTo>
                  <a:pt x="0" y="0"/>
                </a:moveTo>
                <a:cubicBezTo>
                  <a:pt x="59972" y="241300"/>
                  <a:pt x="119944" y="482600"/>
                  <a:pt x="254000" y="643467"/>
                </a:cubicBezTo>
                <a:cubicBezTo>
                  <a:pt x="388056" y="804334"/>
                  <a:pt x="804334" y="965200"/>
                  <a:pt x="804334" y="965200"/>
                </a:cubicBezTo>
                <a:lnTo>
                  <a:pt x="804334" y="965200"/>
                </a:ln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>
            <a:off x="5257800" y="2286000"/>
            <a:ext cx="0" cy="2819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5257800" y="5105400"/>
            <a:ext cx="2819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5257800" y="3733800"/>
            <a:ext cx="1676400" cy="1371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Freeform 23"/>
          <p:cNvSpPr/>
          <p:nvPr/>
        </p:nvSpPr>
        <p:spPr>
          <a:xfrm>
            <a:off x="5681133" y="3606800"/>
            <a:ext cx="804334" cy="965200"/>
          </a:xfrm>
          <a:custGeom>
            <a:avLst/>
            <a:gdLst>
              <a:gd name="connsiteX0" fmla="*/ 0 w 804334"/>
              <a:gd name="connsiteY0" fmla="*/ 0 h 965200"/>
              <a:gd name="connsiteX1" fmla="*/ 254000 w 804334"/>
              <a:gd name="connsiteY1" fmla="*/ 643467 h 965200"/>
              <a:gd name="connsiteX2" fmla="*/ 804334 w 804334"/>
              <a:gd name="connsiteY2" fmla="*/ 965200 h 965200"/>
              <a:gd name="connsiteX3" fmla="*/ 804334 w 804334"/>
              <a:gd name="connsiteY3" fmla="*/ 96520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4334" h="965200">
                <a:moveTo>
                  <a:pt x="0" y="0"/>
                </a:moveTo>
                <a:cubicBezTo>
                  <a:pt x="59972" y="241300"/>
                  <a:pt x="119944" y="482600"/>
                  <a:pt x="254000" y="643467"/>
                </a:cubicBezTo>
                <a:cubicBezTo>
                  <a:pt x="388056" y="804334"/>
                  <a:pt x="804334" y="965200"/>
                  <a:pt x="804334" y="965200"/>
                </a:cubicBezTo>
                <a:lnTo>
                  <a:pt x="804334" y="965200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 flipH="1" flipV="1">
            <a:off x="5257800" y="3276600"/>
            <a:ext cx="1676400" cy="182880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Freeform 25"/>
          <p:cNvSpPr/>
          <p:nvPr/>
        </p:nvSpPr>
        <p:spPr>
          <a:xfrm>
            <a:off x="5803900" y="3498850"/>
            <a:ext cx="804334" cy="965200"/>
          </a:xfrm>
          <a:custGeom>
            <a:avLst/>
            <a:gdLst>
              <a:gd name="connsiteX0" fmla="*/ 0 w 804334"/>
              <a:gd name="connsiteY0" fmla="*/ 0 h 965200"/>
              <a:gd name="connsiteX1" fmla="*/ 254000 w 804334"/>
              <a:gd name="connsiteY1" fmla="*/ 643467 h 965200"/>
              <a:gd name="connsiteX2" fmla="*/ 804334 w 804334"/>
              <a:gd name="connsiteY2" fmla="*/ 965200 h 965200"/>
              <a:gd name="connsiteX3" fmla="*/ 804334 w 804334"/>
              <a:gd name="connsiteY3" fmla="*/ 96520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4334" h="965200">
                <a:moveTo>
                  <a:pt x="0" y="0"/>
                </a:moveTo>
                <a:cubicBezTo>
                  <a:pt x="59972" y="241300"/>
                  <a:pt x="119944" y="482600"/>
                  <a:pt x="254000" y="643467"/>
                </a:cubicBezTo>
                <a:cubicBezTo>
                  <a:pt x="388056" y="804334"/>
                  <a:pt x="804334" y="965200"/>
                  <a:pt x="804334" y="965200"/>
                </a:cubicBezTo>
                <a:lnTo>
                  <a:pt x="804334" y="965200"/>
                </a:ln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4572000" y="5105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1676400" y="2133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953000" y="2133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848600" y="5105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37" name="Title 1"/>
          <p:cNvSpPr>
            <a:spLocks noGrp="1"/>
          </p:cNvSpPr>
          <p:nvPr>
            <p:ph type="title"/>
          </p:nvPr>
        </p:nvSpPr>
        <p:spPr>
          <a:xfrm>
            <a:off x="1447800" y="685800"/>
            <a:ext cx="7239000" cy="1127125"/>
          </a:xfrm>
        </p:spPr>
        <p:txBody>
          <a:bodyPr/>
          <a:lstStyle/>
          <a:p>
            <a:r>
              <a:rPr lang="en-US" dirty="0" smtClean="0"/>
              <a:t>Similar Size, Free Trade</a:t>
            </a:r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2590800" y="4191000"/>
            <a:ext cx="76200" cy="76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5943600" y="4267200"/>
            <a:ext cx="76200" cy="76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743200" y="4114800"/>
            <a:ext cx="76200" cy="76200"/>
          </a:xfrm>
          <a:prstGeom prst="ellipse">
            <a:avLst/>
          </a:prstGeom>
          <a:solidFill>
            <a:srgbClr val="007212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1943100" y="3248025"/>
            <a:ext cx="76200" cy="76200"/>
          </a:xfrm>
          <a:prstGeom prst="ellipse">
            <a:avLst/>
          </a:prstGeom>
          <a:solidFill>
            <a:srgbClr val="007212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6051550" y="4143375"/>
            <a:ext cx="76200" cy="76200"/>
          </a:xfrm>
          <a:prstGeom prst="ellipse">
            <a:avLst/>
          </a:prstGeom>
          <a:solidFill>
            <a:srgbClr val="007212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6886575" y="5067300"/>
            <a:ext cx="76200" cy="76200"/>
          </a:xfrm>
          <a:prstGeom prst="ellipse">
            <a:avLst/>
          </a:prstGeom>
          <a:solidFill>
            <a:srgbClr val="007212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2979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981200" y="2286000"/>
            <a:ext cx="0" cy="2819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1981200" y="5105400"/>
            <a:ext cx="2819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1981200" y="3276600"/>
            <a:ext cx="1219200" cy="1828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Freeform 15"/>
          <p:cNvSpPr/>
          <p:nvPr/>
        </p:nvSpPr>
        <p:spPr>
          <a:xfrm>
            <a:off x="2404533" y="3606800"/>
            <a:ext cx="804334" cy="965200"/>
          </a:xfrm>
          <a:custGeom>
            <a:avLst/>
            <a:gdLst>
              <a:gd name="connsiteX0" fmla="*/ 0 w 804334"/>
              <a:gd name="connsiteY0" fmla="*/ 0 h 965200"/>
              <a:gd name="connsiteX1" fmla="*/ 254000 w 804334"/>
              <a:gd name="connsiteY1" fmla="*/ 643467 h 965200"/>
              <a:gd name="connsiteX2" fmla="*/ 804334 w 804334"/>
              <a:gd name="connsiteY2" fmla="*/ 965200 h 965200"/>
              <a:gd name="connsiteX3" fmla="*/ 804334 w 804334"/>
              <a:gd name="connsiteY3" fmla="*/ 96520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4334" h="965200">
                <a:moveTo>
                  <a:pt x="0" y="0"/>
                </a:moveTo>
                <a:cubicBezTo>
                  <a:pt x="59972" y="241300"/>
                  <a:pt x="119944" y="482600"/>
                  <a:pt x="254000" y="643467"/>
                </a:cubicBezTo>
                <a:cubicBezTo>
                  <a:pt x="388056" y="804334"/>
                  <a:pt x="804334" y="965200"/>
                  <a:pt x="804334" y="965200"/>
                </a:cubicBezTo>
                <a:lnTo>
                  <a:pt x="804334" y="965200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 flipH="1" flipV="1">
            <a:off x="1981200" y="3276600"/>
            <a:ext cx="1676400" cy="182880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Freeform 19"/>
          <p:cNvSpPr/>
          <p:nvPr/>
        </p:nvSpPr>
        <p:spPr>
          <a:xfrm>
            <a:off x="2520950" y="3489325"/>
            <a:ext cx="804334" cy="965200"/>
          </a:xfrm>
          <a:custGeom>
            <a:avLst/>
            <a:gdLst>
              <a:gd name="connsiteX0" fmla="*/ 0 w 804334"/>
              <a:gd name="connsiteY0" fmla="*/ 0 h 965200"/>
              <a:gd name="connsiteX1" fmla="*/ 254000 w 804334"/>
              <a:gd name="connsiteY1" fmla="*/ 643467 h 965200"/>
              <a:gd name="connsiteX2" fmla="*/ 804334 w 804334"/>
              <a:gd name="connsiteY2" fmla="*/ 965200 h 965200"/>
              <a:gd name="connsiteX3" fmla="*/ 804334 w 804334"/>
              <a:gd name="connsiteY3" fmla="*/ 96520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4334" h="965200">
                <a:moveTo>
                  <a:pt x="0" y="0"/>
                </a:moveTo>
                <a:cubicBezTo>
                  <a:pt x="59972" y="241300"/>
                  <a:pt x="119944" y="482600"/>
                  <a:pt x="254000" y="643467"/>
                </a:cubicBezTo>
                <a:cubicBezTo>
                  <a:pt x="388056" y="804334"/>
                  <a:pt x="804334" y="965200"/>
                  <a:pt x="804334" y="965200"/>
                </a:cubicBezTo>
                <a:lnTo>
                  <a:pt x="804334" y="965200"/>
                </a:ln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>
            <a:off x="5257800" y="2286000"/>
            <a:ext cx="0" cy="2819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5257800" y="5105400"/>
            <a:ext cx="2819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5257800" y="3733800"/>
            <a:ext cx="1676400" cy="1371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Freeform 23"/>
          <p:cNvSpPr/>
          <p:nvPr/>
        </p:nvSpPr>
        <p:spPr>
          <a:xfrm>
            <a:off x="5681133" y="3606800"/>
            <a:ext cx="804334" cy="965200"/>
          </a:xfrm>
          <a:custGeom>
            <a:avLst/>
            <a:gdLst>
              <a:gd name="connsiteX0" fmla="*/ 0 w 804334"/>
              <a:gd name="connsiteY0" fmla="*/ 0 h 965200"/>
              <a:gd name="connsiteX1" fmla="*/ 254000 w 804334"/>
              <a:gd name="connsiteY1" fmla="*/ 643467 h 965200"/>
              <a:gd name="connsiteX2" fmla="*/ 804334 w 804334"/>
              <a:gd name="connsiteY2" fmla="*/ 965200 h 965200"/>
              <a:gd name="connsiteX3" fmla="*/ 804334 w 804334"/>
              <a:gd name="connsiteY3" fmla="*/ 96520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4334" h="965200">
                <a:moveTo>
                  <a:pt x="0" y="0"/>
                </a:moveTo>
                <a:cubicBezTo>
                  <a:pt x="59972" y="241300"/>
                  <a:pt x="119944" y="482600"/>
                  <a:pt x="254000" y="643467"/>
                </a:cubicBezTo>
                <a:cubicBezTo>
                  <a:pt x="388056" y="804334"/>
                  <a:pt x="804334" y="965200"/>
                  <a:pt x="804334" y="965200"/>
                </a:cubicBezTo>
                <a:lnTo>
                  <a:pt x="804334" y="965200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 flipH="1" flipV="1">
            <a:off x="5257800" y="3276600"/>
            <a:ext cx="1676400" cy="182880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Freeform 25"/>
          <p:cNvSpPr/>
          <p:nvPr/>
        </p:nvSpPr>
        <p:spPr>
          <a:xfrm>
            <a:off x="5803900" y="3498850"/>
            <a:ext cx="804334" cy="965200"/>
          </a:xfrm>
          <a:custGeom>
            <a:avLst/>
            <a:gdLst>
              <a:gd name="connsiteX0" fmla="*/ 0 w 804334"/>
              <a:gd name="connsiteY0" fmla="*/ 0 h 965200"/>
              <a:gd name="connsiteX1" fmla="*/ 254000 w 804334"/>
              <a:gd name="connsiteY1" fmla="*/ 643467 h 965200"/>
              <a:gd name="connsiteX2" fmla="*/ 804334 w 804334"/>
              <a:gd name="connsiteY2" fmla="*/ 965200 h 965200"/>
              <a:gd name="connsiteX3" fmla="*/ 804334 w 804334"/>
              <a:gd name="connsiteY3" fmla="*/ 96520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4334" h="965200">
                <a:moveTo>
                  <a:pt x="0" y="0"/>
                </a:moveTo>
                <a:cubicBezTo>
                  <a:pt x="59972" y="241300"/>
                  <a:pt x="119944" y="482600"/>
                  <a:pt x="254000" y="643467"/>
                </a:cubicBezTo>
                <a:cubicBezTo>
                  <a:pt x="388056" y="804334"/>
                  <a:pt x="804334" y="965200"/>
                  <a:pt x="804334" y="965200"/>
                </a:cubicBezTo>
                <a:lnTo>
                  <a:pt x="804334" y="965200"/>
                </a:ln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4572000" y="5105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1676400" y="2133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953000" y="2133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848600" y="5105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37" name="Title 1"/>
          <p:cNvSpPr>
            <a:spLocks noGrp="1"/>
          </p:cNvSpPr>
          <p:nvPr>
            <p:ph type="title"/>
          </p:nvPr>
        </p:nvSpPr>
        <p:spPr>
          <a:xfrm>
            <a:off x="1447800" y="685800"/>
            <a:ext cx="7239000" cy="1127125"/>
          </a:xfrm>
        </p:spPr>
        <p:txBody>
          <a:bodyPr/>
          <a:lstStyle/>
          <a:p>
            <a:r>
              <a:rPr lang="en-US" dirty="0" smtClean="0"/>
              <a:t>Similar Size, Free Trade</a:t>
            </a:r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2590800" y="4191000"/>
            <a:ext cx="76200" cy="76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5943600" y="4267200"/>
            <a:ext cx="76200" cy="76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3581400" y="55626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Production Specialization</a:t>
            </a:r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2743200" y="4114800"/>
            <a:ext cx="76200" cy="76200"/>
          </a:xfrm>
          <a:prstGeom prst="ellipse">
            <a:avLst/>
          </a:prstGeom>
          <a:solidFill>
            <a:srgbClr val="007212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1943100" y="3248025"/>
            <a:ext cx="76200" cy="76200"/>
          </a:xfrm>
          <a:prstGeom prst="ellipse">
            <a:avLst/>
          </a:prstGeom>
          <a:solidFill>
            <a:srgbClr val="007212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6051550" y="4143375"/>
            <a:ext cx="76200" cy="76200"/>
          </a:xfrm>
          <a:prstGeom prst="ellipse">
            <a:avLst/>
          </a:prstGeom>
          <a:solidFill>
            <a:srgbClr val="007212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6886575" y="5067300"/>
            <a:ext cx="76200" cy="76200"/>
          </a:xfrm>
          <a:prstGeom prst="ellipse">
            <a:avLst/>
          </a:prstGeom>
          <a:solidFill>
            <a:srgbClr val="007212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reeform 1"/>
          <p:cNvSpPr/>
          <p:nvPr/>
        </p:nvSpPr>
        <p:spPr>
          <a:xfrm>
            <a:off x="1337848" y="3425392"/>
            <a:ext cx="2356309" cy="2829663"/>
          </a:xfrm>
          <a:custGeom>
            <a:avLst/>
            <a:gdLst>
              <a:gd name="connsiteX0" fmla="*/ 2356309 w 2356309"/>
              <a:gd name="connsiteY0" fmla="*/ 2424715 h 2829663"/>
              <a:gd name="connsiteX1" fmla="*/ 66701 w 2356309"/>
              <a:gd name="connsiteY1" fmla="*/ 2636397 h 2829663"/>
              <a:gd name="connsiteX2" fmla="*/ 566952 w 2356309"/>
              <a:gd name="connsiteY2" fmla="*/ 0 h 2829663"/>
              <a:gd name="connsiteX3" fmla="*/ 566952 w 2356309"/>
              <a:gd name="connsiteY3" fmla="*/ 0 h 2829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56309" h="2829663">
                <a:moveTo>
                  <a:pt x="2356309" y="2424715"/>
                </a:moveTo>
                <a:cubicBezTo>
                  <a:pt x="1360618" y="2732615"/>
                  <a:pt x="364927" y="3040516"/>
                  <a:pt x="66701" y="2636397"/>
                </a:cubicBezTo>
                <a:cubicBezTo>
                  <a:pt x="-231525" y="2232278"/>
                  <a:pt x="566952" y="0"/>
                  <a:pt x="566952" y="0"/>
                </a:cubicBezTo>
                <a:lnTo>
                  <a:pt x="566952" y="0"/>
                </a:lnTo>
              </a:path>
            </a:pathLst>
          </a:cu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reeform 2"/>
          <p:cNvSpPr/>
          <p:nvPr/>
        </p:nvSpPr>
        <p:spPr>
          <a:xfrm>
            <a:off x="5117946" y="5215063"/>
            <a:ext cx="1731636" cy="851123"/>
          </a:xfrm>
          <a:custGeom>
            <a:avLst/>
            <a:gdLst>
              <a:gd name="connsiteX0" fmla="*/ 0 w 1731636"/>
              <a:gd name="connsiteY0" fmla="*/ 673532 h 851123"/>
              <a:gd name="connsiteX1" fmla="*/ 750376 w 1731636"/>
              <a:gd name="connsiteY1" fmla="*/ 346388 h 851123"/>
              <a:gd name="connsiteX2" fmla="*/ 750376 w 1731636"/>
              <a:gd name="connsiteY2" fmla="*/ 846726 h 851123"/>
              <a:gd name="connsiteX3" fmla="*/ 1731636 w 1731636"/>
              <a:gd name="connsiteY3" fmla="*/ 0 h 851123"/>
              <a:gd name="connsiteX4" fmla="*/ 1731636 w 1731636"/>
              <a:gd name="connsiteY4" fmla="*/ 0 h 851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31636" h="851123">
                <a:moveTo>
                  <a:pt x="0" y="673532"/>
                </a:moveTo>
                <a:cubicBezTo>
                  <a:pt x="312656" y="495527"/>
                  <a:pt x="625313" y="317522"/>
                  <a:pt x="750376" y="346388"/>
                </a:cubicBezTo>
                <a:cubicBezTo>
                  <a:pt x="875439" y="375254"/>
                  <a:pt x="586833" y="904457"/>
                  <a:pt x="750376" y="846726"/>
                </a:cubicBezTo>
                <a:cubicBezTo>
                  <a:pt x="913919" y="788995"/>
                  <a:pt x="1731636" y="0"/>
                  <a:pt x="1731636" y="0"/>
                </a:cubicBezTo>
                <a:lnTo>
                  <a:pt x="1731636" y="0"/>
                </a:lnTo>
              </a:path>
            </a:pathLst>
          </a:cu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6439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981200" y="2286000"/>
            <a:ext cx="0" cy="2819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1981200" y="5105400"/>
            <a:ext cx="2819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1981200" y="3276600"/>
            <a:ext cx="1219200" cy="1828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Freeform 15"/>
          <p:cNvSpPr/>
          <p:nvPr/>
        </p:nvSpPr>
        <p:spPr>
          <a:xfrm>
            <a:off x="2404533" y="3606800"/>
            <a:ext cx="804334" cy="965200"/>
          </a:xfrm>
          <a:custGeom>
            <a:avLst/>
            <a:gdLst>
              <a:gd name="connsiteX0" fmla="*/ 0 w 804334"/>
              <a:gd name="connsiteY0" fmla="*/ 0 h 965200"/>
              <a:gd name="connsiteX1" fmla="*/ 254000 w 804334"/>
              <a:gd name="connsiteY1" fmla="*/ 643467 h 965200"/>
              <a:gd name="connsiteX2" fmla="*/ 804334 w 804334"/>
              <a:gd name="connsiteY2" fmla="*/ 965200 h 965200"/>
              <a:gd name="connsiteX3" fmla="*/ 804334 w 804334"/>
              <a:gd name="connsiteY3" fmla="*/ 96520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4334" h="965200">
                <a:moveTo>
                  <a:pt x="0" y="0"/>
                </a:moveTo>
                <a:cubicBezTo>
                  <a:pt x="59972" y="241300"/>
                  <a:pt x="119944" y="482600"/>
                  <a:pt x="254000" y="643467"/>
                </a:cubicBezTo>
                <a:cubicBezTo>
                  <a:pt x="388056" y="804334"/>
                  <a:pt x="804334" y="965200"/>
                  <a:pt x="804334" y="965200"/>
                </a:cubicBezTo>
                <a:lnTo>
                  <a:pt x="804334" y="965200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 flipH="1" flipV="1">
            <a:off x="1981200" y="3276600"/>
            <a:ext cx="1676400" cy="182880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Freeform 19"/>
          <p:cNvSpPr/>
          <p:nvPr/>
        </p:nvSpPr>
        <p:spPr>
          <a:xfrm>
            <a:off x="2520950" y="3489325"/>
            <a:ext cx="804334" cy="965200"/>
          </a:xfrm>
          <a:custGeom>
            <a:avLst/>
            <a:gdLst>
              <a:gd name="connsiteX0" fmla="*/ 0 w 804334"/>
              <a:gd name="connsiteY0" fmla="*/ 0 h 965200"/>
              <a:gd name="connsiteX1" fmla="*/ 254000 w 804334"/>
              <a:gd name="connsiteY1" fmla="*/ 643467 h 965200"/>
              <a:gd name="connsiteX2" fmla="*/ 804334 w 804334"/>
              <a:gd name="connsiteY2" fmla="*/ 965200 h 965200"/>
              <a:gd name="connsiteX3" fmla="*/ 804334 w 804334"/>
              <a:gd name="connsiteY3" fmla="*/ 96520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4334" h="965200">
                <a:moveTo>
                  <a:pt x="0" y="0"/>
                </a:moveTo>
                <a:cubicBezTo>
                  <a:pt x="59972" y="241300"/>
                  <a:pt x="119944" y="482600"/>
                  <a:pt x="254000" y="643467"/>
                </a:cubicBezTo>
                <a:cubicBezTo>
                  <a:pt x="388056" y="804334"/>
                  <a:pt x="804334" y="965200"/>
                  <a:pt x="804334" y="965200"/>
                </a:cubicBezTo>
                <a:lnTo>
                  <a:pt x="804334" y="965200"/>
                </a:ln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>
            <a:off x="5257800" y="2286000"/>
            <a:ext cx="0" cy="2819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5257800" y="5105400"/>
            <a:ext cx="2819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5257800" y="3733800"/>
            <a:ext cx="1676400" cy="1371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Freeform 23"/>
          <p:cNvSpPr/>
          <p:nvPr/>
        </p:nvSpPr>
        <p:spPr>
          <a:xfrm>
            <a:off x="5681133" y="3606800"/>
            <a:ext cx="804334" cy="965200"/>
          </a:xfrm>
          <a:custGeom>
            <a:avLst/>
            <a:gdLst>
              <a:gd name="connsiteX0" fmla="*/ 0 w 804334"/>
              <a:gd name="connsiteY0" fmla="*/ 0 h 965200"/>
              <a:gd name="connsiteX1" fmla="*/ 254000 w 804334"/>
              <a:gd name="connsiteY1" fmla="*/ 643467 h 965200"/>
              <a:gd name="connsiteX2" fmla="*/ 804334 w 804334"/>
              <a:gd name="connsiteY2" fmla="*/ 965200 h 965200"/>
              <a:gd name="connsiteX3" fmla="*/ 804334 w 804334"/>
              <a:gd name="connsiteY3" fmla="*/ 96520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4334" h="965200">
                <a:moveTo>
                  <a:pt x="0" y="0"/>
                </a:moveTo>
                <a:cubicBezTo>
                  <a:pt x="59972" y="241300"/>
                  <a:pt x="119944" y="482600"/>
                  <a:pt x="254000" y="643467"/>
                </a:cubicBezTo>
                <a:cubicBezTo>
                  <a:pt x="388056" y="804334"/>
                  <a:pt x="804334" y="965200"/>
                  <a:pt x="804334" y="965200"/>
                </a:cubicBezTo>
                <a:lnTo>
                  <a:pt x="804334" y="965200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 flipH="1" flipV="1">
            <a:off x="5257800" y="3276600"/>
            <a:ext cx="1676400" cy="182880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Freeform 25"/>
          <p:cNvSpPr/>
          <p:nvPr/>
        </p:nvSpPr>
        <p:spPr>
          <a:xfrm>
            <a:off x="5803900" y="3498850"/>
            <a:ext cx="804334" cy="965200"/>
          </a:xfrm>
          <a:custGeom>
            <a:avLst/>
            <a:gdLst>
              <a:gd name="connsiteX0" fmla="*/ 0 w 804334"/>
              <a:gd name="connsiteY0" fmla="*/ 0 h 965200"/>
              <a:gd name="connsiteX1" fmla="*/ 254000 w 804334"/>
              <a:gd name="connsiteY1" fmla="*/ 643467 h 965200"/>
              <a:gd name="connsiteX2" fmla="*/ 804334 w 804334"/>
              <a:gd name="connsiteY2" fmla="*/ 965200 h 965200"/>
              <a:gd name="connsiteX3" fmla="*/ 804334 w 804334"/>
              <a:gd name="connsiteY3" fmla="*/ 965200 h 96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4334" h="965200">
                <a:moveTo>
                  <a:pt x="0" y="0"/>
                </a:moveTo>
                <a:cubicBezTo>
                  <a:pt x="59972" y="241300"/>
                  <a:pt x="119944" y="482600"/>
                  <a:pt x="254000" y="643467"/>
                </a:cubicBezTo>
                <a:cubicBezTo>
                  <a:pt x="388056" y="804334"/>
                  <a:pt x="804334" y="965200"/>
                  <a:pt x="804334" y="965200"/>
                </a:cubicBezTo>
                <a:lnTo>
                  <a:pt x="804334" y="965200"/>
                </a:lnTo>
              </a:path>
            </a:pathLst>
          </a:cu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4572000" y="5105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1676400" y="2133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953000" y="2133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848600" y="5105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37" name="Title 1"/>
          <p:cNvSpPr>
            <a:spLocks noGrp="1"/>
          </p:cNvSpPr>
          <p:nvPr>
            <p:ph type="title"/>
          </p:nvPr>
        </p:nvSpPr>
        <p:spPr>
          <a:xfrm>
            <a:off x="1447800" y="685800"/>
            <a:ext cx="7239000" cy="1127125"/>
          </a:xfrm>
        </p:spPr>
        <p:txBody>
          <a:bodyPr/>
          <a:lstStyle/>
          <a:p>
            <a:r>
              <a:rPr lang="en-US" dirty="0" smtClean="0"/>
              <a:t>Similar Size, Free Trade</a:t>
            </a:r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2590800" y="4191000"/>
            <a:ext cx="76200" cy="76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5943600" y="4267200"/>
            <a:ext cx="76200" cy="76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3581400" y="55626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Production Specialization</a:t>
            </a:r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2743200" y="4114800"/>
            <a:ext cx="76200" cy="76200"/>
          </a:xfrm>
          <a:prstGeom prst="ellipse">
            <a:avLst/>
          </a:prstGeom>
          <a:solidFill>
            <a:srgbClr val="007212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1943100" y="3248025"/>
            <a:ext cx="76200" cy="76200"/>
          </a:xfrm>
          <a:prstGeom prst="ellipse">
            <a:avLst/>
          </a:prstGeom>
          <a:solidFill>
            <a:srgbClr val="007212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6051550" y="4143375"/>
            <a:ext cx="76200" cy="76200"/>
          </a:xfrm>
          <a:prstGeom prst="ellipse">
            <a:avLst/>
          </a:prstGeom>
          <a:solidFill>
            <a:srgbClr val="007212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6886575" y="5067300"/>
            <a:ext cx="76200" cy="76200"/>
          </a:xfrm>
          <a:prstGeom prst="ellipse">
            <a:avLst/>
          </a:prstGeom>
          <a:solidFill>
            <a:srgbClr val="007212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reeform 1"/>
          <p:cNvSpPr/>
          <p:nvPr/>
        </p:nvSpPr>
        <p:spPr>
          <a:xfrm>
            <a:off x="1337848" y="3425392"/>
            <a:ext cx="2356309" cy="2829663"/>
          </a:xfrm>
          <a:custGeom>
            <a:avLst/>
            <a:gdLst>
              <a:gd name="connsiteX0" fmla="*/ 2356309 w 2356309"/>
              <a:gd name="connsiteY0" fmla="*/ 2424715 h 2829663"/>
              <a:gd name="connsiteX1" fmla="*/ 66701 w 2356309"/>
              <a:gd name="connsiteY1" fmla="*/ 2636397 h 2829663"/>
              <a:gd name="connsiteX2" fmla="*/ 566952 w 2356309"/>
              <a:gd name="connsiteY2" fmla="*/ 0 h 2829663"/>
              <a:gd name="connsiteX3" fmla="*/ 566952 w 2356309"/>
              <a:gd name="connsiteY3" fmla="*/ 0 h 2829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56309" h="2829663">
                <a:moveTo>
                  <a:pt x="2356309" y="2424715"/>
                </a:moveTo>
                <a:cubicBezTo>
                  <a:pt x="1360618" y="2732615"/>
                  <a:pt x="364927" y="3040516"/>
                  <a:pt x="66701" y="2636397"/>
                </a:cubicBezTo>
                <a:cubicBezTo>
                  <a:pt x="-231525" y="2232278"/>
                  <a:pt x="566952" y="0"/>
                  <a:pt x="566952" y="0"/>
                </a:cubicBezTo>
                <a:lnTo>
                  <a:pt x="566952" y="0"/>
                </a:lnTo>
              </a:path>
            </a:pathLst>
          </a:cu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reeform 2"/>
          <p:cNvSpPr/>
          <p:nvPr/>
        </p:nvSpPr>
        <p:spPr>
          <a:xfrm>
            <a:off x="5117946" y="5215063"/>
            <a:ext cx="1731636" cy="851123"/>
          </a:xfrm>
          <a:custGeom>
            <a:avLst/>
            <a:gdLst>
              <a:gd name="connsiteX0" fmla="*/ 0 w 1731636"/>
              <a:gd name="connsiteY0" fmla="*/ 673532 h 851123"/>
              <a:gd name="connsiteX1" fmla="*/ 750376 w 1731636"/>
              <a:gd name="connsiteY1" fmla="*/ 346388 h 851123"/>
              <a:gd name="connsiteX2" fmla="*/ 750376 w 1731636"/>
              <a:gd name="connsiteY2" fmla="*/ 846726 h 851123"/>
              <a:gd name="connsiteX3" fmla="*/ 1731636 w 1731636"/>
              <a:gd name="connsiteY3" fmla="*/ 0 h 851123"/>
              <a:gd name="connsiteX4" fmla="*/ 1731636 w 1731636"/>
              <a:gd name="connsiteY4" fmla="*/ 0 h 8511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31636" h="851123">
                <a:moveTo>
                  <a:pt x="0" y="673532"/>
                </a:moveTo>
                <a:cubicBezTo>
                  <a:pt x="312656" y="495527"/>
                  <a:pt x="625313" y="317522"/>
                  <a:pt x="750376" y="346388"/>
                </a:cubicBezTo>
                <a:cubicBezTo>
                  <a:pt x="875439" y="375254"/>
                  <a:pt x="586833" y="904457"/>
                  <a:pt x="750376" y="846726"/>
                </a:cubicBezTo>
                <a:cubicBezTo>
                  <a:pt x="913919" y="788995"/>
                  <a:pt x="1731636" y="0"/>
                  <a:pt x="1731636" y="0"/>
                </a:cubicBezTo>
                <a:lnTo>
                  <a:pt x="1731636" y="0"/>
                </a:lnTo>
              </a:path>
            </a:pathLst>
          </a:cu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3124200" y="25908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Gain from Trade</a:t>
            </a:r>
            <a:endParaRPr lang="en-US" dirty="0"/>
          </a:p>
        </p:txBody>
      </p:sp>
      <p:sp>
        <p:nvSpPr>
          <p:cNvPr id="4" name="Freeform 3"/>
          <p:cNvSpPr/>
          <p:nvPr/>
        </p:nvSpPr>
        <p:spPr>
          <a:xfrm>
            <a:off x="2501223" y="2848079"/>
            <a:ext cx="615722" cy="538825"/>
          </a:xfrm>
          <a:custGeom>
            <a:avLst/>
            <a:gdLst>
              <a:gd name="connsiteX0" fmla="*/ 615722 w 615722"/>
              <a:gd name="connsiteY0" fmla="*/ 0 h 538825"/>
              <a:gd name="connsiteX1" fmla="*/ 365597 w 615722"/>
              <a:gd name="connsiteY1" fmla="*/ 423363 h 538825"/>
              <a:gd name="connsiteX2" fmla="*/ 57750 w 615722"/>
              <a:gd name="connsiteY2" fmla="*/ 57731 h 538825"/>
              <a:gd name="connsiteX3" fmla="*/ 29 w 615722"/>
              <a:gd name="connsiteY3" fmla="*/ 538825 h 538825"/>
              <a:gd name="connsiteX4" fmla="*/ 29 w 615722"/>
              <a:gd name="connsiteY4" fmla="*/ 538825 h 53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5722" h="538825">
                <a:moveTo>
                  <a:pt x="615722" y="0"/>
                </a:moveTo>
                <a:cubicBezTo>
                  <a:pt x="537157" y="206870"/>
                  <a:pt x="458592" y="413741"/>
                  <a:pt x="365597" y="423363"/>
                </a:cubicBezTo>
                <a:cubicBezTo>
                  <a:pt x="272602" y="432985"/>
                  <a:pt x="118678" y="38487"/>
                  <a:pt x="57750" y="57731"/>
                </a:cubicBezTo>
                <a:cubicBezTo>
                  <a:pt x="-3178" y="76975"/>
                  <a:pt x="29" y="538825"/>
                  <a:pt x="29" y="538825"/>
                </a:cubicBezTo>
                <a:lnTo>
                  <a:pt x="29" y="538825"/>
                </a:lnTo>
              </a:path>
            </a:pathLst>
          </a:cu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38"/>
          <p:cNvSpPr/>
          <p:nvPr/>
        </p:nvSpPr>
        <p:spPr>
          <a:xfrm flipH="1">
            <a:off x="4800599" y="2895601"/>
            <a:ext cx="990600" cy="533400"/>
          </a:xfrm>
          <a:custGeom>
            <a:avLst/>
            <a:gdLst>
              <a:gd name="connsiteX0" fmla="*/ 615722 w 615722"/>
              <a:gd name="connsiteY0" fmla="*/ 0 h 538825"/>
              <a:gd name="connsiteX1" fmla="*/ 365597 w 615722"/>
              <a:gd name="connsiteY1" fmla="*/ 423363 h 538825"/>
              <a:gd name="connsiteX2" fmla="*/ 57750 w 615722"/>
              <a:gd name="connsiteY2" fmla="*/ 57731 h 538825"/>
              <a:gd name="connsiteX3" fmla="*/ 29 w 615722"/>
              <a:gd name="connsiteY3" fmla="*/ 538825 h 538825"/>
              <a:gd name="connsiteX4" fmla="*/ 29 w 615722"/>
              <a:gd name="connsiteY4" fmla="*/ 538825 h 53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5722" h="538825">
                <a:moveTo>
                  <a:pt x="615722" y="0"/>
                </a:moveTo>
                <a:cubicBezTo>
                  <a:pt x="537157" y="206870"/>
                  <a:pt x="458592" y="413741"/>
                  <a:pt x="365597" y="423363"/>
                </a:cubicBezTo>
                <a:cubicBezTo>
                  <a:pt x="272602" y="432985"/>
                  <a:pt x="118678" y="38487"/>
                  <a:pt x="57750" y="57731"/>
                </a:cubicBezTo>
                <a:cubicBezTo>
                  <a:pt x="-3178" y="76975"/>
                  <a:pt x="29" y="538825"/>
                  <a:pt x="29" y="538825"/>
                </a:cubicBezTo>
                <a:lnTo>
                  <a:pt x="29" y="538825"/>
                </a:lnTo>
              </a:path>
            </a:pathLst>
          </a:cu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145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ford-school-ppt-template_11-12_ligh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ford-school-ppt-template_11-12_light.pot</Template>
  <TotalTime>25290</TotalTime>
  <Words>1716</Words>
  <Application>Microsoft Macintosh PowerPoint</Application>
  <PresentationFormat>On-screen Show (4:3)</PresentationFormat>
  <Paragraphs>301</Paragraphs>
  <Slides>44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ford-school-ppt-template_11-12_light</vt:lpstr>
      <vt:lpstr>Pluses and Perils of Globalization for Large  and Small Countries </vt:lpstr>
      <vt:lpstr>On the Perils of Trade</vt:lpstr>
      <vt:lpstr>Outline</vt:lpstr>
      <vt:lpstr>The Basic Ricardian Model</vt:lpstr>
      <vt:lpstr>PowerPoint Presentation</vt:lpstr>
      <vt:lpstr>Similar Size, Autarky</vt:lpstr>
      <vt:lpstr>Similar Size, Free Trade</vt:lpstr>
      <vt:lpstr>Similar Size, Free Trade</vt:lpstr>
      <vt:lpstr>Similar Size, Free Trade</vt:lpstr>
      <vt:lpstr>Similar Size, Free Trade</vt:lpstr>
      <vt:lpstr>PowerPoint Presentation</vt:lpstr>
      <vt:lpstr>Different Sizes, Free Trade</vt:lpstr>
      <vt:lpstr>Different Sizes, Free Trade</vt:lpstr>
      <vt:lpstr>Different Sizes, Free Trade</vt:lpstr>
      <vt:lpstr>The Basic Ricardian Model</vt:lpstr>
      <vt:lpstr>PowerPoint Presentation</vt:lpstr>
      <vt:lpstr>Small Country, Internal Shock  (productivity change:  fall in X sector)</vt:lpstr>
      <vt:lpstr>Small Country, Internal Shock  (productivity change:  fall in X sector)</vt:lpstr>
      <vt:lpstr>Large Country, Internal Shock  (productivity change:  fall in Y sector)</vt:lpstr>
      <vt:lpstr>PowerPoint Presentation</vt:lpstr>
      <vt:lpstr>Small Country, External Shock  (price change:  fall in world price of X)</vt:lpstr>
      <vt:lpstr>PowerPoint Presentation</vt:lpstr>
      <vt:lpstr>The Basic Ricardian Model</vt:lpstr>
      <vt:lpstr>Lessons from More General and Modern Trade Theories</vt:lpstr>
      <vt:lpstr>Lessons from More General and Modern Trade Theories</vt:lpstr>
      <vt:lpstr>Lessons from More General and Modern Trade Theories</vt:lpstr>
      <vt:lpstr>How Globalization Matters</vt:lpstr>
      <vt:lpstr>How Globalization Matters</vt:lpstr>
      <vt:lpstr>How Globalization Matters</vt:lpstr>
      <vt:lpstr>How Globalization Matters</vt:lpstr>
      <vt:lpstr>How Globalization Matters</vt:lpstr>
      <vt:lpstr>Extra Gain from Fragmentation</vt:lpstr>
      <vt:lpstr>How Globalization Matters</vt:lpstr>
      <vt:lpstr>How Globalization Matters</vt:lpstr>
      <vt:lpstr>Limits</vt:lpstr>
      <vt:lpstr>Limits</vt:lpstr>
      <vt:lpstr>Banking</vt:lpstr>
      <vt:lpstr>Banking</vt:lpstr>
      <vt:lpstr>Banking</vt:lpstr>
      <vt:lpstr>Banking</vt:lpstr>
      <vt:lpstr>Conclusion</vt:lpstr>
      <vt:lpstr>Conclusion</vt:lpstr>
      <vt:lpstr>Conclusion</vt:lpstr>
      <vt:lpstr>Conclusion</vt:lpstr>
    </vt:vector>
  </TitlesOfParts>
  <Company>University of Michigan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Rue the ROOs</dc:title>
  <dc:creator>Alan Deardorff</dc:creator>
  <cp:lastModifiedBy>Alan Deardorff</cp:lastModifiedBy>
  <cp:revision>57</cp:revision>
  <dcterms:created xsi:type="dcterms:W3CDTF">2011-07-06T15:52:55Z</dcterms:created>
  <dcterms:modified xsi:type="dcterms:W3CDTF">2016-02-27T22:54:16Z</dcterms:modified>
</cp:coreProperties>
</file>